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sldIdLst>
    <p:sldId id="270" r:id="rId5"/>
    <p:sldId id="271" r:id="rId6"/>
    <p:sldId id="272" r:id="rId7"/>
    <p:sldId id="273" r:id="rId8"/>
    <p:sldId id="274" r:id="rId9"/>
    <p:sldId id="275" r:id="rId10"/>
    <p:sldId id="276" r:id="rId11"/>
  </p:sldIdLst>
  <p:sldSz cx="18288000" cy="10287000"/>
  <p:notesSz cx="10287000" cy="18288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64C4261-6931-B13E-01E7-F05C608A658A}" v="14" dt="2026-08-28T11:00:54.4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74" d="100"/>
          <a:sy n="74" d="100"/>
        </p:scale>
        <p:origin x="12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presProps" Target="presProp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heme" Target="theme/theme1.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um Sandoval" userId="S::raum@flowchestra.com::fe1992d7-753b-40ce-8238-4d2714d56f85" providerId="AD" clId="Web-{F64C4261-6931-B13E-01E7-F05C608A658A}"/>
    <pc:docChg chg="delSld">
      <pc:chgData name="Raum Sandoval" userId="S::raum@flowchestra.com::fe1992d7-753b-40ce-8238-4d2714d56f85" providerId="AD" clId="Web-{F64C4261-6931-B13E-01E7-F05C608A658A}" dt="2026-08-28T11:00:54.449" v="13"/>
      <pc:docMkLst>
        <pc:docMk/>
      </pc:docMkLst>
      <pc:sldChg chg="del">
        <pc:chgData name="Raum Sandoval" userId="S::raum@flowchestra.com::fe1992d7-753b-40ce-8238-4d2714d56f85" providerId="AD" clId="Web-{F64C4261-6931-B13E-01E7-F05C608A658A}" dt="2026-08-28T11:00:54.449" v="13"/>
        <pc:sldMkLst>
          <pc:docMk/>
          <pc:sldMk cId="0" sldId="256"/>
        </pc:sldMkLst>
      </pc:sldChg>
      <pc:sldChg chg="del">
        <pc:chgData name="Raum Sandoval" userId="S::raum@flowchestra.com::fe1992d7-753b-40ce-8238-4d2714d56f85" providerId="AD" clId="Web-{F64C4261-6931-B13E-01E7-F05C608A658A}" dt="2026-08-28T11:00:54.449" v="12"/>
        <pc:sldMkLst>
          <pc:docMk/>
          <pc:sldMk cId="0" sldId="257"/>
        </pc:sldMkLst>
      </pc:sldChg>
      <pc:sldChg chg="del">
        <pc:chgData name="Raum Sandoval" userId="S::raum@flowchestra.com::fe1992d7-753b-40ce-8238-4d2714d56f85" providerId="AD" clId="Web-{F64C4261-6931-B13E-01E7-F05C608A658A}" dt="2026-08-28T11:00:54.433" v="11"/>
        <pc:sldMkLst>
          <pc:docMk/>
          <pc:sldMk cId="0" sldId="258"/>
        </pc:sldMkLst>
      </pc:sldChg>
      <pc:sldChg chg="del">
        <pc:chgData name="Raum Sandoval" userId="S::raum@flowchestra.com::fe1992d7-753b-40ce-8238-4d2714d56f85" providerId="AD" clId="Web-{F64C4261-6931-B13E-01E7-F05C608A658A}" dt="2026-08-28T11:00:54.386" v="10"/>
        <pc:sldMkLst>
          <pc:docMk/>
          <pc:sldMk cId="0" sldId="259"/>
        </pc:sldMkLst>
      </pc:sldChg>
      <pc:sldChg chg="del">
        <pc:chgData name="Raum Sandoval" userId="S::raum@flowchestra.com::fe1992d7-753b-40ce-8238-4d2714d56f85" providerId="AD" clId="Web-{F64C4261-6931-B13E-01E7-F05C608A658A}" dt="2026-08-28T11:00:54.386" v="9"/>
        <pc:sldMkLst>
          <pc:docMk/>
          <pc:sldMk cId="0" sldId="260"/>
        </pc:sldMkLst>
      </pc:sldChg>
      <pc:sldChg chg="del">
        <pc:chgData name="Raum Sandoval" userId="S::raum@flowchestra.com::fe1992d7-753b-40ce-8238-4d2714d56f85" providerId="AD" clId="Web-{F64C4261-6931-B13E-01E7-F05C608A658A}" dt="2026-08-28T11:00:54.371" v="8"/>
        <pc:sldMkLst>
          <pc:docMk/>
          <pc:sldMk cId="0" sldId="261"/>
        </pc:sldMkLst>
      </pc:sldChg>
      <pc:sldChg chg="del">
        <pc:chgData name="Raum Sandoval" userId="S::raum@flowchestra.com::fe1992d7-753b-40ce-8238-4d2714d56f85" providerId="AD" clId="Web-{F64C4261-6931-B13E-01E7-F05C608A658A}" dt="2026-08-28T11:00:54.371" v="7"/>
        <pc:sldMkLst>
          <pc:docMk/>
          <pc:sldMk cId="0" sldId="262"/>
        </pc:sldMkLst>
      </pc:sldChg>
      <pc:sldChg chg="del">
        <pc:chgData name="Raum Sandoval" userId="S::raum@flowchestra.com::fe1992d7-753b-40ce-8238-4d2714d56f85" providerId="AD" clId="Web-{F64C4261-6931-B13E-01E7-F05C608A658A}" dt="2026-08-28T11:00:54.277" v="6"/>
        <pc:sldMkLst>
          <pc:docMk/>
          <pc:sldMk cId="0" sldId="263"/>
        </pc:sldMkLst>
      </pc:sldChg>
      <pc:sldChg chg="del">
        <pc:chgData name="Raum Sandoval" userId="S::raum@flowchestra.com::fe1992d7-753b-40ce-8238-4d2714d56f85" providerId="AD" clId="Web-{F64C4261-6931-B13E-01E7-F05C608A658A}" dt="2026-08-28T11:00:54.277" v="5"/>
        <pc:sldMkLst>
          <pc:docMk/>
          <pc:sldMk cId="0" sldId="264"/>
        </pc:sldMkLst>
      </pc:sldChg>
      <pc:sldChg chg="del">
        <pc:chgData name="Raum Sandoval" userId="S::raum@flowchestra.com::fe1992d7-753b-40ce-8238-4d2714d56f85" providerId="AD" clId="Web-{F64C4261-6931-B13E-01E7-F05C608A658A}" dt="2026-08-28T11:00:54.277" v="4"/>
        <pc:sldMkLst>
          <pc:docMk/>
          <pc:sldMk cId="0" sldId="265"/>
        </pc:sldMkLst>
      </pc:sldChg>
      <pc:sldChg chg="del">
        <pc:chgData name="Raum Sandoval" userId="S::raum@flowchestra.com::fe1992d7-753b-40ce-8238-4d2714d56f85" providerId="AD" clId="Web-{F64C4261-6931-B13E-01E7-F05C608A658A}" dt="2026-08-28T11:00:54.277" v="3"/>
        <pc:sldMkLst>
          <pc:docMk/>
          <pc:sldMk cId="0" sldId="266"/>
        </pc:sldMkLst>
      </pc:sldChg>
      <pc:sldChg chg="del">
        <pc:chgData name="Raum Sandoval" userId="S::raum@flowchestra.com::fe1992d7-753b-40ce-8238-4d2714d56f85" providerId="AD" clId="Web-{F64C4261-6931-B13E-01E7-F05C608A658A}" dt="2026-08-28T11:00:54.074" v="2"/>
        <pc:sldMkLst>
          <pc:docMk/>
          <pc:sldMk cId="0" sldId="267"/>
        </pc:sldMkLst>
      </pc:sldChg>
      <pc:sldChg chg="del">
        <pc:chgData name="Raum Sandoval" userId="S::raum@flowchestra.com::fe1992d7-753b-40ce-8238-4d2714d56f85" providerId="AD" clId="Web-{F64C4261-6931-B13E-01E7-F05C608A658A}" dt="2026-08-28T11:00:53.996" v="1"/>
        <pc:sldMkLst>
          <pc:docMk/>
          <pc:sldMk cId="0" sldId="268"/>
        </pc:sldMkLst>
      </pc:sldChg>
      <pc:sldChg chg="del">
        <pc:chgData name="Raum Sandoval" userId="S::raum@flowchestra.com::fe1992d7-753b-40ce-8238-4d2714d56f85" providerId="AD" clId="Web-{F64C4261-6931-B13E-01E7-F05C608A658A}" dt="2026-08-28T11:00:53.996" v="0"/>
        <pc:sldMkLst>
          <pc:docMk/>
          <pc:sldMk cId="0" sldId="269"/>
        </pc:sldMkLst>
      </pc:sldChg>
    </pc:docChg>
  </pc:docChgLst>
  <pc:docChgLst>
    <pc:chgData name="Raum Sandoval" userId="fe1992d7-753b-40ce-8238-4d2714d56f85" providerId="ADAL" clId="{0C125191-E776-4274-AE52-64767ADD2C05}"/>
    <pc:docChg chg="custSel modSld">
      <pc:chgData name="Raum Sandoval" userId="fe1992d7-753b-40ce-8238-4d2714d56f85" providerId="ADAL" clId="{0C125191-E776-4274-AE52-64767ADD2C05}" dt="2026-08-26T14:17:41.452" v="98" actId="27636"/>
      <pc:docMkLst>
        <pc:docMk/>
      </pc:docMkLst>
      <pc:sldChg chg="modSp mod">
        <pc:chgData name="Raum Sandoval" userId="fe1992d7-753b-40ce-8238-4d2714d56f85" providerId="ADAL" clId="{0C125191-E776-4274-AE52-64767ADD2C05}" dt="2026-08-26T14:17:41.303" v="74" actId="27636"/>
        <pc:sldMkLst>
          <pc:docMk/>
          <pc:sldMk cId="0" sldId="270"/>
        </pc:sldMkLst>
        <pc:spChg chg="mod">
          <ac:chgData name="Raum Sandoval" userId="fe1992d7-753b-40ce-8238-4d2714d56f85" providerId="ADAL" clId="{0C125191-E776-4274-AE52-64767ADD2C05}" dt="2026-08-26T14:17:41.303" v="74" actId="27636"/>
          <ac:spMkLst>
            <pc:docMk/>
            <pc:sldMk cId="0" sldId="270"/>
            <ac:spMk id="5" creationId="{00000000-0000-0000-0000-000000000000}"/>
          </ac:spMkLst>
        </pc:spChg>
      </pc:sldChg>
      <pc:sldChg chg="modSp mod">
        <pc:chgData name="Raum Sandoval" userId="fe1992d7-753b-40ce-8238-4d2714d56f85" providerId="ADAL" clId="{0C125191-E776-4274-AE52-64767ADD2C05}" dt="2026-08-26T14:17:41.325" v="78" actId="27636"/>
        <pc:sldMkLst>
          <pc:docMk/>
          <pc:sldMk cId="0" sldId="271"/>
        </pc:sldMkLst>
        <pc:spChg chg="mod">
          <ac:chgData name="Raum Sandoval" userId="fe1992d7-753b-40ce-8238-4d2714d56f85" providerId="ADAL" clId="{0C125191-E776-4274-AE52-64767ADD2C05}" dt="2026-08-26T14:17:41.311" v="76" actId="27636"/>
          <ac:spMkLst>
            <pc:docMk/>
            <pc:sldMk cId="0" sldId="271"/>
            <ac:spMk id="3" creationId="{00000000-0000-0000-0000-000000000000}"/>
          </ac:spMkLst>
        </pc:spChg>
        <pc:spChg chg="mod">
          <ac:chgData name="Raum Sandoval" userId="fe1992d7-753b-40ce-8238-4d2714d56f85" providerId="ADAL" clId="{0C125191-E776-4274-AE52-64767ADD2C05}" dt="2026-08-26T14:17:41.322" v="77" actId="27636"/>
          <ac:spMkLst>
            <pc:docMk/>
            <pc:sldMk cId="0" sldId="271"/>
            <ac:spMk id="7" creationId="{00000000-0000-0000-0000-000000000000}"/>
          </ac:spMkLst>
        </pc:spChg>
        <pc:spChg chg="mod">
          <ac:chgData name="Raum Sandoval" userId="fe1992d7-753b-40ce-8238-4d2714d56f85" providerId="ADAL" clId="{0C125191-E776-4274-AE52-64767ADD2C05}" dt="2026-08-26T14:17:41.325" v="78" actId="27636"/>
          <ac:spMkLst>
            <pc:docMk/>
            <pc:sldMk cId="0" sldId="271"/>
            <ac:spMk id="12" creationId="{00000000-0000-0000-0000-000000000000}"/>
          </ac:spMkLst>
        </pc:spChg>
        <pc:spChg chg="mod">
          <ac:chgData name="Raum Sandoval" userId="fe1992d7-753b-40ce-8238-4d2714d56f85" providerId="ADAL" clId="{0C125191-E776-4274-AE52-64767ADD2C05}" dt="2026-08-26T14:17:41.308" v="75" actId="27636"/>
          <ac:spMkLst>
            <pc:docMk/>
            <pc:sldMk cId="0" sldId="271"/>
            <ac:spMk id="18" creationId="{00000000-0000-0000-0000-000000000000}"/>
          </ac:spMkLst>
        </pc:spChg>
      </pc:sldChg>
      <pc:sldChg chg="modSp mod">
        <pc:chgData name="Raum Sandoval" userId="fe1992d7-753b-40ce-8238-4d2714d56f85" providerId="ADAL" clId="{0C125191-E776-4274-AE52-64767ADD2C05}" dt="2026-08-26T14:17:41.345" v="82" actId="27636"/>
        <pc:sldMkLst>
          <pc:docMk/>
          <pc:sldMk cId="0" sldId="272"/>
        </pc:sldMkLst>
        <pc:spChg chg="mod">
          <ac:chgData name="Raum Sandoval" userId="fe1992d7-753b-40ce-8238-4d2714d56f85" providerId="ADAL" clId="{0C125191-E776-4274-AE52-64767ADD2C05}" dt="2026-08-26T14:17:41.343" v="81" actId="27636"/>
          <ac:spMkLst>
            <pc:docMk/>
            <pc:sldMk cId="0" sldId="272"/>
            <ac:spMk id="3" creationId="{00000000-0000-0000-0000-000000000000}"/>
          </ac:spMkLst>
        </pc:spChg>
        <pc:spChg chg="mod">
          <ac:chgData name="Raum Sandoval" userId="fe1992d7-753b-40ce-8238-4d2714d56f85" providerId="ADAL" clId="{0C125191-E776-4274-AE52-64767ADD2C05}" dt="2026-08-26T14:17:41.339" v="79" actId="27636"/>
          <ac:spMkLst>
            <pc:docMk/>
            <pc:sldMk cId="0" sldId="272"/>
            <ac:spMk id="70" creationId="{00000000-0000-0000-0000-000000000000}"/>
          </ac:spMkLst>
        </pc:spChg>
        <pc:spChg chg="mod">
          <ac:chgData name="Raum Sandoval" userId="fe1992d7-753b-40ce-8238-4d2714d56f85" providerId="ADAL" clId="{0C125191-E776-4274-AE52-64767ADD2C05}" dt="2026-08-26T14:17:41.340" v="80" actId="27636"/>
          <ac:spMkLst>
            <pc:docMk/>
            <pc:sldMk cId="0" sldId="272"/>
            <ac:spMk id="73" creationId="{00000000-0000-0000-0000-000000000000}"/>
          </ac:spMkLst>
        </pc:spChg>
        <pc:spChg chg="mod">
          <ac:chgData name="Raum Sandoval" userId="fe1992d7-753b-40ce-8238-4d2714d56f85" providerId="ADAL" clId="{0C125191-E776-4274-AE52-64767ADD2C05}" dt="2026-08-26T14:17:41.345" v="82" actId="27636"/>
          <ac:spMkLst>
            <pc:docMk/>
            <pc:sldMk cId="0" sldId="272"/>
            <ac:spMk id="76" creationId="{00000000-0000-0000-0000-000000000000}"/>
          </ac:spMkLst>
        </pc:spChg>
      </pc:sldChg>
      <pc:sldChg chg="modSp mod">
        <pc:chgData name="Raum Sandoval" userId="fe1992d7-753b-40ce-8238-4d2714d56f85" providerId="ADAL" clId="{0C125191-E776-4274-AE52-64767ADD2C05}" dt="2026-08-26T14:17:41.392" v="87" actId="27636"/>
        <pc:sldMkLst>
          <pc:docMk/>
          <pc:sldMk cId="0" sldId="273"/>
        </pc:sldMkLst>
        <pc:spChg chg="mod">
          <ac:chgData name="Raum Sandoval" userId="fe1992d7-753b-40ce-8238-4d2714d56f85" providerId="ADAL" clId="{0C125191-E776-4274-AE52-64767ADD2C05}" dt="2026-08-26T14:17:41.362" v="83" actId="27636"/>
          <ac:spMkLst>
            <pc:docMk/>
            <pc:sldMk cId="0" sldId="273"/>
            <ac:spMk id="3" creationId="{00000000-0000-0000-0000-000000000000}"/>
          </ac:spMkLst>
        </pc:spChg>
        <pc:spChg chg="mod">
          <ac:chgData name="Raum Sandoval" userId="fe1992d7-753b-40ce-8238-4d2714d56f85" providerId="ADAL" clId="{0C125191-E776-4274-AE52-64767ADD2C05}" dt="2026-08-26T14:17:41.368" v="85" actId="27636"/>
          <ac:spMkLst>
            <pc:docMk/>
            <pc:sldMk cId="0" sldId="273"/>
            <ac:spMk id="6" creationId="{00000000-0000-0000-0000-000000000000}"/>
          </ac:spMkLst>
        </pc:spChg>
        <pc:spChg chg="mod">
          <ac:chgData name="Raum Sandoval" userId="fe1992d7-753b-40ce-8238-4d2714d56f85" providerId="ADAL" clId="{0C125191-E776-4274-AE52-64767ADD2C05}" dt="2026-08-26T14:17:41.390" v="86" actId="27636"/>
          <ac:spMkLst>
            <pc:docMk/>
            <pc:sldMk cId="0" sldId="273"/>
            <ac:spMk id="10" creationId="{00000000-0000-0000-0000-000000000000}"/>
          </ac:spMkLst>
        </pc:spChg>
        <pc:spChg chg="mod">
          <ac:chgData name="Raum Sandoval" userId="fe1992d7-753b-40ce-8238-4d2714d56f85" providerId="ADAL" clId="{0C125191-E776-4274-AE52-64767ADD2C05}" dt="2026-08-26T14:17:41.392" v="87" actId="27636"/>
          <ac:spMkLst>
            <pc:docMk/>
            <pc:sldMk cId="0" sldId="273"/>
            <ac:spMk id="14" creationId="{00000000-0000-0000-0000-000000000000}"/>
          </ac:spMkLst>
        </pc:spChg>
        <pc:spChg chg="mod">
          <ac:chgData name="Raum Sandoval" userId="fe1992d7-753b-40ce-8238-4d2714d56f85" providerId="ADAL" clId="{0C125191-E776-4274-AE52-64767ADD2C05}" dt="2026-08-26T14:17:41.364" v="84" actId="27636"/>
          <ac:spMkLst>
            <pc:docMk/>
            <pc:sldMk cId="0" sldId="273"/>
            <ac:spMk id="18" creationId="{00000000-0000-0000-0000-000000000000}"/>
          </ac:spMkLst>
        </pc:spChg>
      </pc:sldChg>
      <pc:sldChg chg="modSp mod">
        <pc:chgData name="Raum Sandoval" userId="fe1992d7-753b-40ce-8238-4d2714d56f85" providerId="ADAL" clId="{0C125191-E776-4274-AE52-64767ADD2C05}" dt="2026-08-26T14:17:41.409" v="91" actId="27636"/>
        <pc:sldMkLst>
          <pc:docMk/>
          <pc:sldMk cId="0" sldId="274"/>
        </pc:sldMkLst>
        <pc:spChg chg="mod">
          <ac:chgData name="Raum Sandoval" userId="fe1992d7-753b-40ce-8238-4d2714d56f85" providerId="ADAL" clId="{0C125191-E776-4274-AE52-64767ADD2C05}" dt="2026-08-26T14:17:41.403" v="89" actId="27636"/>
          <ac:spMkLst>
            <pc:docMk/>
            <pc:sldMk cId="0" sldId="274"/>
            <ac:spMk id="3" creationId="{00000000-0000-0000-0000-000000000000}"/>
          </ac:spMkLst>
        </pc:spChg>
        <pc:spChg chg="mod">
          <ac:chgData name="Raum Sandoval" userId="fe1992d7-753b-40ce-8238-4d2714d56f85" providerId="ADAL" clId="{0C125191-E776-4274-AE52-64767ADD2C05}" dt="2026-08-26T14:17:41.401" v="88" actId="27636"/>
          <ac:spMkLst>
            <pc:docMk/>
            <pc:sldMk cId="0" sldId="274"/>
            <ac:spMk id="6" creationId="{00000000-0000-0000-0000-000000000000}"/>
          </ac:spMkLst>
        </pc:spChg>
        <pc:spChg chg="mod">
          <ac:chgData name="Raum Sandoval" userId="fe1992d7-753b-40ce-8238-4d2714d56f85" providerId="ADAL" clId="{0C125191-E776-4274-AE52-64767ADD2C05}" dt="2026-08-26T14:17:41.409" v="91" actId="27636"/>
          <ac:spMkLst>
            <pc:docMk/>
            <pc:sldMk cId="0" sldId="274"/>
            <ac:spMk id="27" creationId="{00000000-0000-0000-0000-000000000000}"/>
          </ac:spMkLst>
        </pc:spChg>
        <pc:spChg chg="mod">
          <ac:chgData name="Raum Sandoval" userId="fe1992d7-753b-40ce-8238-4d2714d56f85" providerId="ADAL" clId="{0C125191-E776-4274-AE52-64767ADD2C05}" dt="2026-08-26T14:17:41.405" v="90" actId="27636"/>
          <ac:spMkLst>
            <pc:docMk/>
            <pc:sldMk cId="0" sldId="274"/>
            <ac:spMk id="52" creationId="{00000000-0000-0000-0000-000000000000}"/>
          </ac:spMkLst>
        </pc:spChg>
      </pc:sldChg>
      <pc:sldChg chg="modSp mod">
        <pc:chgData name="Raum Sandoval" userId="fe1992d7-753b-40ce-8238-4d2714d56f85" providerId="ADAL" clId="{0C125191-E776-4274-AE52-64767ADD2C05}" dt="2026-08-26T14:17:41.422" v="92" actId="27636"/>
        <pc:sldMkLst>
          <pc:docMk/>
          <pc:sldMk cId="0" sldId="275"/>
        </pc:sldMkLst>
        <pc:spChg chg="mod">
          <ac:chgData name="Raum Sandoval" userId="fe1992d7-753b-40ce-8238-4d2714d56f85" providerId="ADAL" clId="{0C125191-E776-4274-AE52-64767ADD2C05}" dt="2026-08-26T14:17:41.422" v="92" actId="27636"/>
          <ac:spMkLst>
            <pc:docMk/>
            <pc:sldMk cId="0" sldId="275"/>
            <ac:spMk id="3" creationId="{00000000-0000-0000-0000-000000000000}"/>
          </ac:spMkLst>
        </pc:spChg>
      </pc:sldChg>
      <pc:sldChg chg="modSp mod">
        <pc:chgData name="Raum Sandoval" userId="fe1992d7-753b-40ce-8238-4d2714d56f85" providerId="ADAL" clId="{0C125191-E776-4274-AE52-64767ADD2C05}" dt="2026-08-26T14:17:41.452" v="98" actId="27636"/>
        <pc:sldMkLst>
          <pc:docMk/>
          <pc:sldMk cId="0" sldId="276"/>
        </pc:sldMkLst>
        <pc:spChg chg="mod">
          <ac:chgData name="Raum Sandoval" userId="fe1992d7-753b-40ce-8238-4d2714d56f85" providerId="ADAL" clId="{0C125191-E776-4274-AE52-64767ADD2C05}" dt="2026-08-26T14:17:41.440" v="94" actId="27636"/>
          <ac:spMkLst>
            <pc:docMk/>
            <pc:sldMk cId="0" sldId="276"/>
            <ac:spMk id="3" creationId="{00000000-0000-0000-0000-000000000000}"/>
          </ac:spMkLst>
        </pc:spChg>
        <pc:spChg chg="mod">
          <ac:chgData name="Raum Sandoval" userId="fe1992d7-753b-40ce-8238-4d2714d56f85" providerId="ADAL" clId="{0C125191-E776-4274-AE52-64767ADD2C05}" dt="2026-08-26T14:17:41.442" v="95" actId="27636"/>
          <ac:spMkLst>
            <pc:docMk/>
            <pc:sldMk cId="0" sldId="276"/>
            <ac:spMk id="28" creationId="{00000000-0000-0000-0000-000000000000}"/>
          </ac:spMkLst>
        </pc:spChg>
        <pc:spChg chg="mod">
          <ac:chgData name="Raum Sandoval" userId="fe1992d7-753b-40ce-8238-4d2714d56f85" providerId="ADAL" clId="{0C125191-E776-4274-AE52-64767ADD2C05}" dt="2026-08-26T14:17:41.452" v="98" actId="27636"/>
          <ac:spMkLst>
            <pc:docMk/>
            <pc:sldMk cId="0" sldId="276"/>
            <ac:spMk id="30" creationId="{00000000-0000-0000-0000-000000000000}"/>
          </ac:spMkLst>
        </pc:spChg>
        <pc:spChg chg="mod">
          <ac:chgData name="Raum Sandoval" userId="fe1992d7-753b-40ce-8238-4d2714d56f85" providerId="ADAL" clId="{0C125191-E776-4274-AE52-64767ADD2C05}" dt="2026-08-26T14:17:41.439" v="93" actId="27636"/>
          <ac:spMkLst>
            <pc:docMk/>
            <pc:sldMk cId="0" sldId="276"/>
            <ac:spMk id="32" creationId="{00000000-0000-0000-0000-000000000000}"/>
          </ac:spMkLst>
        </pc:spChg>
        <pc:spChg chg="mod">
          <ac:chgData name="Raum Sandoval" userId="fe1992d7-753b-40ce-8238-4d2714d56f85" providerId="ADAL" clId="{0C125191-E776-4274-AE52-64767ADD2C05}" dt="2026-08-26T14:17:41.451" v="97" actId="27636"/>
          <ac:spMkLst>
            <pc:docMk/>
            <pc:sldMk cId="0" sldId="276"/>
            <ac:spMk id="34" creationId="{00000000-0000-0000-0000-000000000000}"/>
          </ac:spMkLst>
        </pc:spChg>
        <pc:spChg chg="mod">
          <ac:chgData name="Raum Sandoval" userId="fe1992d7-753b-40ce-8238-4d2714d56f85" providerId="ADAL" clId="{0C125191-E776-4274-AE52-64767ADD2C05}" dt="2026-08-26T14:17:41.448" v="96" actId="27636"/>
          <ac:spMkLst>
            <pc:docMk/>
            <pc:sldMk cId="0" sldId="276"/>
            <ac:spMk id="3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98218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Appendix divider. Diligence detail follows: market sizing, financial model, pipeline, competition, roadmap, and use of funds.</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this page linearly. The category anchor is externally sourced. The 55 percent addressability is our assumption, with a sensitivity range. The initial serviceable market is a bottom-up model built on published buyer universes, with the dollar allocations disclosed as our assumptions. Every external source is listed on the right.</a:t>
            </a:r>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Operator leverage is the model. Revenue scale on the chart, and the assumptions underneath that make it achievable. Each operator relationship expands across multiple client environments, so we are not selling directly to hundreds of separate enterprises.</a:t>
            </a:r>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funnel behind the traction numbers, with the CRM stage definitions so you can audit them. 89 leads, 30 past demo, 4 in active negotiation, up to 500 thousand in potential total contract value targeted to close in 2026. TCV is not recognized revenue. Reported metrics cover the direct sales and operator channel pipelines only.</a:t>
            </a:r>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Category positioning, not a feature matrix. Each category is strong at one layer. Flowchestra is the operating layer that connects context, governance, execution, and outcomes.</a:t>
            </a:r>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Live capabilities on the left, near-term roadmap on the right, kept deliberately separate. The live foundation is governed AI access, policy enforcement, usage visibility, and controlled execution. The roadmap extends that into repeatable workflow execution, operator delivery, and enterprise readiness. Roadmap timing is subject to development and customer validation.</a:t>
            </a:r>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round funds three things: commercial activation, product maturity, and enterprise security readiness. The milestone strip is what the capital should unlock by Q1 2027: five to thirteen paying clients or operator-delivered deployments, 750 thousand to one million in ARR, two to three packaged governed workflows, and SOC 2 Type 2 completed.</a:t>
            </a:r>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s://www.marketsandmarkets.com/PressReleases/ai-orchestration.asp" TargetMode="External"/><Relationship Id="rId7" Type="http://schemas.openxmlformats.org/officeDocument/2006/relationships/hyperlink" Target="https://www.aha.org/statistics/fast-facts-us-hospitals"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https://www.sec.gov/data-research/statistics-data-visualizations/investment-adviser-statistics" TargetMode="External"/><Relationship Id="rId5" Type="http://schemas.openxmlformats.org/officeDocument/2006/relationships/hyperlink" Target="https://www.kaseya.com/press-release/ai-emerges-as-the-key-to-scaling-msp-operations/" TargetMode="External"/><Relationship Id="rId4" Type="http://schemas.openxmlformats.org/officeDocument/2006/relationships/hyperlink" Target="https://www.grandviewresearch.com/industry-analysis/artificial-intelligence-orchestration-market-report"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Shape 0"/>
          <p:cNvSpPr/>
          <p:nvPr/>
        </p:nvSpPr>
        <p:spPr>
          <a:xfrm>
            <a:off x="0" y="0"/>
            <a:ext cx="18288000" cy="10287000"/>
          </a:xfrm>
          <a:prstGeom prst="rect">
            <a:avLst/>
          </a:prstGeom>
          <a:gradFill rotWithShape="1">
            <a:gsLst>
              <a:gs pos="0">
                <a:srgbClr val="1D3064">
                  <a:alpha val="100000"/>
                </a:srgbClr>
              </a:gs>
              <a:gs pos="100000">
                <a:srgbClr val="131F42">
                  <a:alpha val="100000"/>
                </a:srgbClr>
              </a:gs>
            </a:gsLst>
            <a:lin ang="3600000" scaled="0"/>
          </a:gradFill>
          <a:ln/>
        </p:spPr>
        <p:txBody>
          <a:bodyPr/>
          <a:lstStyle/>
          <a:p>
            <a:endParaRPr lang="en-US"/>
          </a:p>
        </p:txBody>
      </p:sp>
      <p:sp>
        <p:nvSpPr>
          <p:cNvPr id="3" name="Shape 1"/>
          <p:cNvSpPr/>
          <p:nvPr/>
        </p:nvSpPr>
        <p:spPr>
          <a:xfrm>
            <a:off x="11620500" y="-2476500"/>
            <a:ext cx="8572500" cy="8572500"/>
          </a:xfrm>
          <a:prstGeom prst="ellipse">
            <a:avLst/>
          </a:prstGeom>
          <a:gradFill rotWithShape="1">
            <a:gsLst>
              <a:gs pos="0">
                <a:srgbClr val="7287FD">
                  <a:alpha val="30000"/>
                </a:srgbClr>
              </a:gs>
              <a:gs pos="45000">
                <a:srgbClr val="89DCEB">
                  <a:alpha val="8000"/>
                </a:srgbClr>
              </a:gs>
              <a:gs pos="70000">
                <a:srgbClr val="89DCEB">
                  <a:alpha val="0"/>
                </a:srgbClr>
              </a:gs>
            </a:gsLst>
            <a:path path="circle">
              <a:fillToRect l="50000" t="50000" r="50000" b="50000"/>
            </a:path>
          </a:gradFill>
          <a:ln/>
        </p:spPr>
        <p:txBody>
          <a:bodyPr/>
          <a:lstStyle/>
          <a:p>
            <a:endParaRPr lang="en-US"/>
          </a:p>
        </p:txBody>
      </p:sp>
      <p:sp>
        <p:nvSpPr>
          <p:cNvPr id="4" name="Text 2"/>
          <p:cNvSpPr/>
          <p:nvPr/>
        </p:nvSpPr>
        <p:spPr>
          <a:xfrm>
            <a:off x="1047750" y="3586758"/>
            <a:ext cx="17811750" cy="409575"/>
          </a:xfrm>
          <a:prstGeom prst="rect">
            <a:avLst/>
          </a:prstGeom>
          <a:noFill/>
          <a:ln/>
        </p:spPr>
        <p:txBody>
          <a:bodyPr wrap="square" lIns="25400" tIns="25400" rIns="25400" bIns="25400" rtlCol="0" anchor="t">
            <a:normAutofit/>
          </a:bodyPr>
          <a:lstStyle/>
          <a:p>
            <a:pPr marL="0" indent="0" algn="l">
              <a:lnSpc>
                <a:spcPct val="114706"/>
              </a:lnSpc>
              <a:buNone/>
            </a:pPr>
            <a:r>
              <a:rPr lang="en-US" sz="1950" kern="0" spc="312" dirty="0">
                <a:solidFill>
                  <a:srgbClr val="89DCEB"/>
                </a:solidFill>
                <a:latin typeface="IBM Plex Mono" pitchFamily="34" charset="0"/>
                <a:ea typeface="IBM Plex Mono" pitchFamily="34" charset="-122"/>
                <a:cs typeface="IBM Plex Mono" pitchFamily="34" charset="-120"/>
              </a:rPr>
              <a:t>SUPPORTING DETAIL</a:t>
            </a:r>
            <a:endParaRPr lang="en-US" sz="1950" dirty="0"/>
          </a:p>
        </p:txBody>
      </p:sp>
      <p:sp>
        <p:nvSpPr>
          <p:cNvPr id="5" name="Text 3"/>
          <p:cNvSpPr/>
          <p:nvPr/>
        </p:nvSpPr>
        <p:spPr>
          <a:xfrm>
            <a:off x="1047750" y="4263033"/>
            <a:ext cx="17811750" cy="1048494"/>
          </a:xfrm>
          <a:prstGeom prst="rect">
            <a:avLst/>
          </a:prstGeom>
          <a:noFill/>
          <a:ln/>
        </p:spPr>
        <p:txBody>
          <a:bodyPr wrap="square" lIns="25400" tIns="25400" rIns="25400" bIns="25400" rtlCol="0" anchor="t">
            <a:normAutofit lnSpcReduction="10000"/>
          </a:bodyPr>
          <a:lstStyle/>
          <a:p>
            <a:pPr marL="0" indent="0" algn="l">
              <a:lnSpc>
                <a:spcPct val="88400"/>
              </a:lnSpc>
              <a:buNone/>
            </a:pPr>
            <a:r>
              <a:rPr lang="en-US" sz="7800" b="1" kern="0" spc="-234" dirty="0">
                <a:solidFill>
                  <a:srgbClr val="FFFFFF"/>
                </a:solidFill>
                <a:latin typeface="Ubuntu" pitchFamily="34" charset="0"/>
                <a:ea typeface="Ubuntu" pitchFamily="34" charset="-122"/>
                <a:cs typeface="Ubuntu" pitchFamily="34" charset="-120"/>
              </a:rPr>
              <a:t>Appendix</a:t>
            </a:r>
            <a:endParaRPr lang="en-US" sz="7800" dirty="0"/>
          </a:p>
        </p:txBody>
      </p:sp>
      <p:sp>
        <p:nvSpPr>
          <p:cNvPr id="6" name="Text 4"/>
          <p:cNvSpPr/>
          <p:nvPr/>
        </p:nvSpPr>
        <p:spPr>
          <a:xfrm>
            <a:off x="1047750" y="5578227"/>
            <a:ext cx="12165330" cy="912316"/>
          </a:xfrm>
          <a:prstGeom prst="rect">
            <a:avLst/>
          </a:prstGeom>
          <a:noFill/>
          <a:ln/>
        </p:spPr>
        <p:txBody>
          <a:bodyPr wrap="square" lIns="25400" tIns="25400" rIns="25400" bIns="25400" rtlCol="0" anchor="t">
            <a:normAutofit/>
          </a:bodyPr>
          <a:lstStyle/>
          <a:p>
            <a:pPr marL="0" indent="0" algn="l">
              <a:lnSpc>
                <a:spcPct val="104318"/>
              </a:lnSpc>
              <a:buNone/>
            </a:pPr>
            <a:r>
              <a:rPr lang="en-US" sz="2550" dirty="0">
                <a:solidFill>
                  <a:srgbClr val="C3CCDD"/>
                </a:solidFill>
                <a:latin typeface="IBM Plex Sans" pitchFamily="34" charset="0"/>
                <a:ea typeface="IBM Plex Sans" pitchFamily="34" charset="-122"/>
                <a:cs typeface="IBM Plex Sans" pitchFamily="34" charset="-120"/>
              </a:rPr>
              <a:t>Supporting detail for market sizing, financial model, pipeline, competition, product roadmap, and use of funds.</a:t>
            </a:r>
            <a:endParaRPr lang="en-US" sz="2550" dirty="0"/>
          </a:p>
        </p:txBody>
      </p:sp>
      <p:sp>
        <p:nvSpPr>
          <p:cNvPr id="7" name="Shape 5"/>
          <p:cNvSpPr/>
          <p:nvPr/>
        </p:nvSpPr>
        <p:spPr>
          <a:xfrm>
            <a:off x="1047750" y="6757243"/>
            <a:ext cx="1714500" cy="57150"/>
          </a:xfrm>
          <a:prstGeom prst="roundRect">
            <a:avLst>
              <a:gd name="adj" fmla="val 50000"/>
            </a:avLst>
          </a:prstGeom>
          <a:gradFill rotWithShape="1">
            <a:gsLst>
              <a:gs pos="0">
                <a:srgbClr val="89DCEB">
                  <a:alpha val="100000"/>
                </a:srgbClr>
              </a:gs>
              <a:gs pos="38000">
                <a:srgbClr val="74C7EC">
                  <a:alpha val="100000"/>
                </a:srgbClr>
              </a:gs>
              <a:gs pos="100000">
                <a:srgbClr val="7287FD">
                  <a:alpha val="100000"/>
                </a:srgbClr>
              </a:gs>
            </a:gsLst>
            <a:lin ang="0" scaled="0"/>
          </a:gradFill>
          <a:ln/>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38200" y="419100"/>
            <a:ext cx="1827276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APPENDIX A1</a:t>
            </a:r>
            <a:endParaRPr lang="en-US" sz="1800" dirty="0"/>
          </a:p>
        </p:txBody>
      </p:sp>
      <p:sp>
        <p:nvSpPr>
          <p:cNvPr id="3" name="Text 1"/>
          <p:cNvSpPr/>
          <p:nvPr/>
        </p:nvSpPr>
        <p:spPr>
          <a:xfrm>
            <a:off x="838200" y="828675"/>
            <a:ext cx="18272760" cy="558105"/>
          </a:xfrm>
          <a:prstGeom prst="rect">
            <a:avLst/>
          </a:prstGeom>
          <a:noFill/>
          <a:ln/>
        </p:spPr>
        <p:txBody>
          <a:bodyPr wrap="square" lIns="25400" tIns="25400" rIns="25400" bIns="25400" rtlCol="0" anchor="t">
            <a:normAutofit lnSpcReduction="10000"/>
          </a:bodyPr>
          <a:lstStyle/>
          <a:p>
            <a:pPr marL="0" indent="0" algn="l">
              <a:lnSpc>
                <a:spcPct val="92542"/>
              </a:lnSpc>
              <a:buNone/>
            </a:pPr>
            <a:r>
              <a:rPr lang="en-US" sz="3900" b="1" kern="0" spc="-78" dirty="0">
                <a:solidFill>
                  <a:srgbClr val="1D3064"/>
                </a:solidFill>
                <a:latin typeface="Ubuntu" pitchFamily="34" charset="0"/>
                <a:ea typeface="Ubuntu" pitchFamily="34" charset="-122"/>
                <a:cs typeface="Ubuntu" pitchFamily="34" charset="-120"/>
              </a:rPr>
              <a:t>Market Sizing Methodology &amp; Sources</a:t>
            </a:r>
            <a:endParaRPr lang="en-US" sz="3900" dirty="0"/>
          </a:p>
        </p:txBody>
      </p:sp>
      <p:sp>
        <p:nvSpPr>
          <p:cNvPr id="4" name="Text 2"/>
          <p:cNvSpPr/>
          <p:nvPr/>
        </p:nvSpPr>
        <p:spPr>
          <a:xfrm>
            <a:off x="838200" y="1415355"/>
            <a:ext cx="18272760" cy="335756"/>
          </a:xfrm>
          <a:prstGeom prst="rect">
            <a:avLst/>
          </a:prstGeom>
          <a:noFill/>
          <a:ln/>
        </p:spPr>
        <p:txBody>
          <a:bodyPr wrap="square" lIns="25400" tIns="25400" rIns="25400" bIns="25400" rtlCol="0" anchor="t">
            <a:normAutofit/>
          </a:bodyPr>
          <a:lstStyle/>
          <a:p>
            <a:pPr marL="0" indent="0" algn="l">
              <a:lnSpc>
                <a:spcPct val="94697"/>
              </a:lnSpc>
              <a:buNone/>
            </a:pPr>
            <a:r>
              <a:rPr lang="en-US" sz="1875" dirty="0">
                <a:solidFill>
                  <a:srgbClr val="4A5775"/>
                </a:solidFill>
                <a:latin typeface="IBM Plex Sans" pitchFamily="34" charset="0"/>
                <a:ea typeface="IBM Plex Sans" pitchFamily="34" charset="-122"/>
                <a:cs typeface="IBM Plex Sans" pitchFamily="34" charset="-120"/>
              </a:rPr>
              <a:t>Methodology supporting the market opportunity presented in the core investor deck.</a:t>
            </a:r>
            <a:endParaRPr lang="en-US" sz="1875" dirty="0"/>
          </a:p>
        </p:txBody>
      </p:sp>
      <p:sp>
        <p:nvSpPr>
          <p:cNvPr id="5" name="Shape 3"/>
          <p:cNvSpPr/>
          <p:nvPr/>
        </p:nvSpPr>
        <p:spPr>
          <a:xfrm>
            <a:off x="838200" y="1817787"/>
            <a:ext cx="16611600" cy="9525"/>
          </a:xfrm>
          <a:prstGeom prst="rect">
            <a:avLst/>
          </a:prstGeom>
          <a:solidFill>
            <a:srgbClr val="E4E9F2"/>
          </a:solidFill>
          <a:ln/>
        </p:spPr>
        <p:txBody>
          <a:bodyPr/>
          <a:lstStyle/>
          <a:p>
            <a:endParaRPr lang="en-US"/>
          </a:p>
        </p:txBody>
      </p:sp>
      <p:sp>
        <p:nvSpPr>
          <p:cNvPr id="6" name="Text 4"/>
          <p:cNvSpPr/>
          <p:nvPr/>
        </p:nvSpPr>
        <p:spPr>
          <a:xfrm>
            <a:off x="838200" y="1932087"/>
            <a:ext cx="5431601"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16" dirty="0">
                <a:solidFill>
                  <a:srgbClr val="5A6CF0"/>
                </a:solidFill>
                <a:latin typeface="IBM Plex Mono" pitchFamily="34" charset="0"/>
                <a:ea typeface="IBM Plex Mono" pitchFamily="34" charset="-122"/>
                <a:cs typeface="IBM Plex Mono" pitchFamily="34" charset="-120"/>
              </a:rPr>
              <a:t>GLOBAL AI ORCHESTRATION MARKET</a:t>
            </a:r>
            <a:endParaRPr lang="en-US" sz="1800" dirty="0"/>
          </a:p>
        </p:txBody>
      </p:sp>
      <p:sp>
        <p:nvSpPr>
          <p:cNvPr id="7" name="Text 5"/>
          <p:cNvSpPr/>
          <p:nvPr/>
        </p:nvSpPr>
        <p:spPr>
          <a:xfrm>
            <a:off x="10437168" y="1941612"/>
            <a:ext cx="2137246" cy="338138"/>
          </a:xfrm>
          <a:prstGeom prst="rect">
            <a:avLst/>
          </a:prstGeom>
          <a:noFill/>
          <a:ln/>
        </p:spPr>
        <p:txBody>
          <a:bodyPr wrap="none" lIns="25400" tIns="25400" rIns="25400" bIns="25400" rtlCol="0" anchor="t">
            <a:normAutofit lnSpcReduction="10000"/>
          </a:bodyPr>
          <a:lstStyle/>
          <a:p>
            <a:pPr marL="0" indent="0" algn="l">
              <a:lnSpc>
                <a:spcPct val="90000"/>
              </a:lnSpc>
              <a:buNone/>
            </a:pPr>
            <a:r>
              <a:rPr lang="en-US" sz="2250" b="1" kern="0" spc="-45" dirty="0">
                <a:solidFill>
                  <a:srgbClr val="1D3064"/>
                </a:solidFill>
                <a:latin typeface="Ubuntu" pitchFamily="34" charset="0"/>
                <a:ea typeface="Ubuntu" pitchFamily="34" charset="-122"/>
                <a:cs typeface="Ubuntu" pitchFamily="34" charset="-120"/>
              </a:rPr>
              <a:t>$30.2B by 2030</a:t>
            </a:r>
            <a:endParaRPr lang="en-US" sz="2250" dirty="0"/>
          </a:p>
        </p:txBody>
      </p:sp>
      <p:sp>
        <p:nvSpPr>
          <p:cNvPr id="8" name="Text 6"/>
          <p:cNvSpPr/>
          <p:nvPr/>
        </p:nvSpPr>
        <p:spPr>
          <a:xfrm>
            <a:off x="838200" y="2303562"/>
            <a:ext cx="11888176" cy="568226"/>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3F4D6B"/>
                </a:solidFill>
                <a:latin typeface="IBM Plex Sans" pitchFamily="34" charset="0"/>
                <a:ea typeface="IBM Plex Sans" pitchFamily="34" charset="-122"/>
                <a:cs typeface="IBM Plex Sans" pitchFamily="34" charset="-120"/>
              </a:rPr>
              <a:t>MarketsandMarkets projects the global AI orchestration market from $11.02B in 2025 to $30.23B in 2030, representing a 22.3% CAGR.</a:t>
            </a:r>
            <a:endParaRPr lang="en-US" sz="1800" dirty="0"/>
          </a:p>
        </p:txBody>
      </p:sp>
      <p:sp>
        <p:nvSpPr>
          <p:cNvPr id="9" name="Text 7"/>
          <p:cNvSpPr/>
          <p:nvPr/>
        </p:nvSpPr>
        <p:spPr>
          <a:xfrm>
            <a:off x="838200" y="2862263"/>
            <a:ext cx="11888176" cy="568226"/>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3F4D6B"/>
                </a:solidFill>
                <a:latin typeface="IBM Plex Sans" pitchFamily="34" charset="0"/>
                <a:ea typeface="IBM Plex Sans" pitchFamily="34" charset="-122"/>
                <a:cs typeface="IBM Plex Sans" pitchFamily="34" charset="-120"/>
              </a:rPr>
              <a:t>Grand View Research independently projects approximately 22.4% CAGR, a useful cross-check on category growth.</a:t>
            </a:r>
            <a:endParaRPr lang="en-US" sz="1800" dirty="0"/>
          </a:p>
        </p:txBody>
      </p:sp>
      <p:sp>
        <p:nvSpPr>
          <p:cNvPr id="10" name="Shape 8"/>
          <p:cNvSpPr/>
          <p:nvPr/>
        </p:nvSpPr>
        <p:spPr>
          <a:xfrm>
            <a:off x="838200" y="3478113"/>
            <a:ext cx="11541919" cy="9525"/>
          </a:xfrm>
          <a:prstGeom prst="rect">
            <a:avLst/>
          </a:prstGeom>
          <a:solidFill>
            <a:srgbClr val="E4E9F2"/>
          </a:solidFill>
          <a:ln/>
        </p:spPr>
        <p:txBody>
          <a:bodyPr/>
          <a:lstStyle/>
          <a:p>
            <a:endParaRPr lang="en-US"/>
          </a:p>
        </p:txBody>
      </p:sp>
      <p:sp>
        <p:nvSpPr>
          <p:cNvPr id="11" name="Text 9"/>
          <p:cNvSpPr/>
          <p:nvPr/>
        </p:nvSpPr>
        <p:spPr>
          <a:xfrm>
            <a:off x="838200" y="3573363"/>
            <a:ext cx="4888409"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16" dirty="0">
                <a:solidFill>
                  <a:srgbClr val="5A6CF0"/>
                </a:solidFill>
                <a:latin typeface="IBM Plex Mono" pitchFamily="34" charset="0"/>
                <a:ea typeface="IBM Plex Mono" pitchFamily="34" charset="-122"/>
                <a:cs typeface="IBM Plex Mono" pitchFamily="34" charset="-120"/>
              </a:rPr>
              <a:t>FLOWCHESTRA-ADDRESSABLE TAM</a:t>
            </a:r>
            <a:endParaRPr lang="en-US" sz="1800" dirty="0"/>
          </a:p>
        </p:txBody>
      </p:sp>
      <p:sp>
        <p:nvSpPr>
          <p:cNvPr id="12" name="Text 10"/>
          <p:cNvSpPr/>
          <p:nvPr/>
        </p:nvSpPr>
        <p:spPr>
          <a:xfrm>
            <a:off x="10501759" y="3582888"/>
            <a:ext cx="2066196" cy="338138"/>
          </a:xfrm>
          <a:prstGeom prst="rect">
            <a:avLst/>
          </a:prstGeom>
          <a:noFill/>
          <a:ln/>
        </p:spPr>
        <p:txBody>
          <a:bodyPr wrap="none" lIns="25400" tIns="25400" rIns="25400" bIns="25400" rtlCol="0" anchor="t">
            <a:normAutofit lnSpcReduction="10000"/>
          </a:bodyPr>
          <a:lstStyle/>
          <a:p>
            <a:pPr marL="0" indent="0" algn="l">
              <a:lnSpc>
                <a:spcPct val="90000"/>
              </a:lnSpc>
              <a:buNone/>
            </a:pPr>
            <a:r>
              <a:rPr lang="en-US" sz="2250" b="1" kern="0" spc="-45" dirty="0">
                <a:solidFill>
                  <a:srgbClr val="1D3064"/>
                </a:solidFill>
                <a:latin typeface="Ubuntu" pitchFamily="34" charset="0"/>
                <a:ea typeface="Ubuntu" pitchFamily="34" charset="-122"/>
                <a:cs typeface="Ubuntu" pitchFamily="34" charset="-120"/>
              </a:rPr>
              <a:t>~$17B by 2030</a:t>
            </a:r>
            <a:endParaRPr lang="en-US" sz="2250" dirty="0"/>
          </a:p>
        </p:txBody>
      </p:sp>
      <p:sp>
        <p:nvSpPr>
          <p:cNvPr id="13" name="Text 11"/>
          <p:cNvSpPr/>
          <p:nvPr/>
        </p:nvSpPr>
        <p:spPr>
          <a:xfrm>
            <a:off x="838200" y="3944838"/>
            <a:ext cx="12696111" cy="347663"/>
          </a:xfrm>
          <a:prstGeom prst="rect">
            <a:avLst/>
          </a:prstGeom>
          <a:noFill/>
          <a:ln/>
        </p:spPr>
        <p:txBody>
          <a:bodyPr wrap="square" lIns="25400" tIns="25400" rIns="25400" bIns="25400" rtlCol="0" anchor="t">
            <a:normAutofit/>
          </a:bodyPr>
          <a:lstStyle/>
          <a:p>
            <a:pPr marL="0" indent="0" algn="l">
              <a:lnSpc>
                <a:spcPct val="98485"/>
              </a:lnSpc>
              <a:buNone/>
            </a:pPr>
            <a:r>
              <a:rPr lang="en-US" sz="1875" dirty="0">
                <a:solidFill>
                  <a:srgbClr val="1D3064"/>
                </a:solidFill>
                <a:latin typeface="IBM Plex Mono" pitchFamily="34" charset="0"/>
                <a:ea typeface="IBM Plex Mono" pitchFamily="34" charset="-122"/>
                <a:cs typeface="IBM Plex Mono" pitchFamily="34" charset="-120"/>
              </a:rPr>
              <a:t>$30.23B global market × 55% addressable share = $16.63B ≈ </a:t>
            </a:r>
            <a:r>
              <a:rPr lang="en-US" sz="1875" b="1" dirty="0">
                <a:solidFill>
                  <a:srgbClr val="1D3064"/>
                </a:solidFill>
                <a:latin typeface="IBM Plex Mono" pitchFamily="34" charset="0"/>
                <a:ea typeface="IBM Plex Mono" pitchFamily="34" charset="-122"/>
                <a:cs typeface="IBM Plex Mono" pitchFamily="34" charset="-120"/>
              </a:rPr>
              <a:t>~$17B TAM</a:t>
            </a:r>
            <a:endParaRPr lang="en-US" sz="1875" dirty="0"/>
          </a:p>
        </p:txBody>
      </p:sp>
      <p:sp>
        <p:nvSpPr>
          <p:cNvPr id="14" name="Text 12"/>
          <p:cNvSpPr/>
          <p:nvPr/>
        </p:nvSpPr>
        <p:spPr>
          <a:xfrm>
            <a:off x="838200" y="4282976"/>
            <a:ext cx="11888176" cy="1098352"/>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3F4D6B"/>
                </a:solidFill>
                <a:latin typeface="IBM Plex Sans" pitchFamily="34" charset="0"/>
                <a:ea typeface="IBM Plex Sans" pitchFamily="34" charset="-122"/>
                <a:cs typeface="IBM Plex Sans" pitchFamily="34" charset="-120"/>
              </a:rPr>
              <a:t>The 55% addressability factor is a Flowchestra management assumption. It represents the portion of AI orchestration associated with governed workflow execution, business context, approvals, policy controls, observability, operational intelligence, and measurable workflow outcomes. </a:t>
            </a:r>
            <a:r>
              <a:rPr lang="en-US" sz="1800" dirty="0">
                <a:solidFill>
                  <a:srgbClr val="6A7894"/>
                </a:solidFill>
                <a:latin typeface="IBM Plex Sans" pitchFamily="34" charset="0"/>
                <a:ea typeface="IBM Plex Sans" pitchFamily="34" charset="-122"/>
                <a:cs typeface="IBM Plex Sans" pitchFamily="34" charset="-120"/>
              </a:rPr>
              <a:t>It excludes pure model serving, infrastructure orchestration, data infrastructure, and unrelated AI applications.</a:t>
            </a:r>
            <a:endParaRPr lang="en-US" sz="1800" dirty="0"/>
          </a:p>
        </p:txBody>
      </p:sp>
      <p:sp>
        <p:nvSpPr>
          <p:cNvPr id="15" name="Text 13"/>
          <p:cNvSpPr/>
          <p:nvPr/>
        </p:nvSpPr>
        <p:spPr>
          <a:xfrm>
            <a:off x="838200" y="5371802"/>
            <a:ext cx="12696111"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Mono" pitchFamily="34" charset="0"/>
                <a:ea typeface="IBM Plex Mono" pitchFamily="34" charset="-122"/>
                <a:cs typeface="IBM Plex Mono" pitchFamily="34" charset="-120"/>
              </a:rPr>
              <a:t>Sensitivity: 45% = ~$13.6B · </a:t>
            </a:r>
            <a:r>
              <a:rPr lang="en-US" sz="1800" dirty="0">
                <a:solidFill>
                  <a:srgbClr val="4A56D6"/>
                </a:solidFill>
                <a:latin typeface="IBM Plex Mono" pitchFamily="34" charset="0"/>
                <a:ea typeface="IBM Plex Mono" pitchFamily="34" charset="-122"/>
                <a:cs typeface="IBM Plex Mono" pitchFamily="34" charset="-120"/>
              </a:rPr>
              <a:t>55% base case = ~$16.6B </a:t>
            </a:r>
            <a:r>
              <a:rPr lang="en-US" sz="1800" dirty="0">
                <a:solidFill>
                  <a:srgbClr val="4A5775"/>
                </a:solidFill>
                <a:latin typeface="IBM Plex Mono" pitchFamily="34" charset="0"/>
                <a:ea typeface="IBM Plex Mono" pitchFamily="34" charset="-122"/>
                <a:cs typeface="IBM Plex Mono" pitchFamily="34" charset="-120"/>
              </a:rPr>
              <a:t>· 65% = ~$19.6B</a:t>
            </a:r>
            <a:endParaRPr lang="en-US" sz="1800" dirty="0"/>
          </a:p>
        </p:txBody>
      </p:sp>
      <p:sp>
        <p:nvSpPr>
          <p:cNvPr id="16" name="Shape 14"/>
          <p:cNvSpPr/>
          <p:nvPr/>
        </p:nvSpPr>
        <p:spPr>
          <a:xfrm>
            <a:off x="838200" y="5754588"/>
            <a:ext cx="11541919" cy="9525"/>
          </a:xfrm>
          <a:prstGeom prst="rect">
            <a:avLst/>
          </a:prstGeom>
          <a:solidFill>
            <a:srgbClr val="E4E9F2"/>
          </a:solidFill>
          <a:ln/>
        </p:spPr>
        <p:txBody>
          <a:bodyPr/>
          <a:lstStyle/>
          <a:p>
            <a:endParaRPr lang="en-US"/>
          </a:p>
        </p:txBody>
      </p:sp>
      <p:sp>
        <p:nvSpPr>
          <p:cNvPr id="17" name="Text 15"/>
          <p:cNvSpPr/>
          <p:nvPr/>
        </p:nvSpPr>
        <p:spPr>
          <a:xfrm>
            <a:off x="838200" y="5849838"/>
            <a:ext cx="4707344"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16" dirty="0">
                <a:solidFill>
                  <a:srgbClr val="5A6CF0"/>
                </a:solidFill>
                <a:latin typeface="IBM Plex Mono" pitchFamily="34" charset="0"/>
                <a:ea typeface="IBM Plex Mono" pitchFamily="34" charset="-122"/>
                <a:cs typeface="IBM Plex Mono" pitchFamily="34" charset="-120"/>
              </a:rPr>
              <a:t>INITIAL SERVICEABLE MARKET</a:t>
            </a:r>
            <a:endParaRPr lang="en-US" sz="1800" dirty="0"/>
          </a:p>
        </p:txBody>
      </p:sp>
      <p:sp>
        <p:nvSpPr>
          <p:cNvPr id="18" name="Text 16"/>
          <p:cNvSpPr/>
          <p:nvPr/>
        </p:nvSpPr>
        <p:spPr>
          <a:xfrm>
            <a:off x="11502777" y="5859363"/>
            <a:ext cx="953542" cy="338138"/>
          </a:xfrm>
          <a:prstGeom prst="rect">
            <a:avLst/>
          </a:prstGeom>
          <a:noFill/>
          <a:ln/>
        </p:spPr>
        <p:txBody>
          <a:bodyPr wrap="none" lIns="25400" tIns="25400" rIns="25400" bIns="25400" rtlCol="0" anchor="t">
            <a:normAutofit lnSpcReduction="10000"/>
          </a:bodyPr>
          <a:lstStyle/>
          <a:p>
            <a:pPr marL="0" indent="0" algn="l">
              <a:lnSpc>
                <a:spcPct val="90000"/>
              </a:lnSpc>
              <a:buNone/>
            </a:pPr>
            <a:r>
              <a:rPr lang="en-US" sz="2250" b="1" kern="0" spc="-45" dirty="0">
                <a:solidFill>
                  <a:srgbClr val="1D3064"/>
                </a:solidFill>
                <a:latin typeface="Ubuntu" pitchFamily="34" charset="0"/>
                <a:ea typeface="Ubuntu" pitchFamily="34" charset="-122"/>
                <a:cs typeface="Ubuntu" pitchFamily="34" charset="-120"/>
              </a:rPr>
              <a:t>~$2.7B</a:t>
            </a:r>
            <a:endParaRPr lang="en-US" sz="2250" dirty="0"/>
          </a:p>
        </p:txBody>
      </p:sp>
      <p:sp>
        <p:nvSpPr>
          <p:cNvPr id="19" name="Text 17"/>
          <p:cNvSpPr/>
          <p:nvPr/>
        </p:nvSpPr>
        <p:spPr>
          <a:xfrm>
            <a:off x="838200" y="6221313"/>
            <a:ext cx="11888176" cy="632222"/>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1D3064"/>
                </a:solidFill>
                <a:latin typeface="IBM Plex Mono" pitchFamily="34" charset="0"/>
                <a:ea typeface="IBM Plex Mono" pitchFamily="34" charset="-122"/>
                <a:cs typeface="IBM Plex Mono" pitchFamily="34" charset="-120"/>
              </a:rPr>
              <a:t>Financial services $420M + legal $470M + healthcare $900M + AI service providers $875M = </a:t>
            </a:r>
            <a:r>
              <a:rPr lang="en-US" sz="1800" b="1" dirty="0">
                <a:solidFill>
                  <a:srgbClr val="1D3064"/>
                </a:solidFill>
                <a:latin typeface="IBM Plex Mono" pitchFamily="34" charset="0"/>
                <a:ea typeface="IBM Plex Mono" pitchFamily="34" charset="-122"/>
                <a:cs typeface="IBM Plex Mono" pitchFamily="34" charset="-120"/>
              </a:rPr>
              <a:t>$2.665B, rounded to ~$2.7B</a:t>
            </a:r>
            <a:endParaRPr lang="en-US" sz="1800" dirty="0"/>
          </a:p>
        </p:txBody>
      </p:sp>
      <p:sp>
        <p:nvSpPr>
          <p:cNvPr id="20" name="Text 18"/>
          <p:cNvSpPr/>
          <p:nvPr/>
        </p:nvSpPr>
        <p:spPr>
          <a:xfrm>
            <a:off x="838200" y="6844010"/>
            <a:ext cx="11888176" cy="568226"/>
          </a:xfrm>
          <a:prstGeom prst="rect">
            <a:avLst/>
          </a:prstGeom>
          <a:noFill/>
          <a:ln/>
        </p:spPr>
        <p:txBody>
          <a:bodyPr wrap="square" lIns="25400" tIns="25400" rIns="25400" bIns="25400" rtlCol="0" anchor="t">
            <a:normAutofit/>
          </a:bodyPr>
          <a:lstStyle/>
          <a:p>
            <a:pPr marL="0" indent="0" algn="l">
              <a:lnSpc>
                <a:spcPct val="87000"/>
              </a:lnSpc>
              <a:buNone/>
            </a:pPr>
            <a:r>
              <a:rPr lang="en-US" sz="1800" b="1" dirty="0">
                <a:solidFill>
                  <a:srgbClr val="1D3064"/>
                </a:solidFill>
                <a:latin typeface="IBM Plex Sans" pitchFamily="34" charset="0"/>
                <a:ea typeface="IBM Plex Sans" pitchFamily="34" charset="-122"/>
                <a:cs typeface="IBM Plex Sans" pitchFamily="34" charset="-120"/>
              </a:rPr>
              <a:t>Financial services, ~$420M. </a:t>
            </a:r>
            <a:r>
              <a:rPr lang="en-US" sz="1800" dirty="0">
                <a:solidFill>
                  <a:srgbClr val="3F4D6B"/>
                </a:solidFill>
                <a:latin typeface="IBM Plex Sans" pitchFamily="34" charset="0"/>
                <a:ea typeface="IBM Plex Sans" pitchFamily="34" charset="-122"/>
                <a:cs typeface="IBM Plex Sans" pitchFamily="34" charset="-120"/>
              </a:rPr>
              <a:t>Buyer universe includes SEC-registered investment advisers, FDIC-insured institutions, and federally insured credit unions.</a:t>
            </a:r>
            <a:endParaRPr lang="en-US" sz="1800" dirty="0"/>
          </a:p>
        </p:txBody>
      </p:sp>
      <p:sp>
        <p:nvSpPr>
          <p:cNvPr id="21" name="Text 19"/>
          <p:cNvSpPr/>
          <p:nvPr/>
        </p:nvSpPr>
        <p:spPr>
          <a:xfrm>
            <a:off x="838200" y="7402711"/>
            <a:ext cx="12696111" cy="303163"/>
          </a:xfrm>
          <a:prstGeom prst="rect">
            <a:avLst/>
          </a:prstGeom>
          <a:noFill/>
          <a:ln/>
        </p:spPr>
        <p:txBody>
          <a:bodyPr wrap="square" lIns="25400" tIns="25400" rIns="25400" bIns="25400" rtlCol="0" anchor="t">
            <a:normAutofit/>
          </a:bodyPr>
          <a:lstStyle/>
          <a:p>
            <a:pPr marL="0" indent="0" algn="l">
              <a:lnSpc>
                <a:spcPct val="87000"/>
              </a:lnSpc>
              <a:buNone/>
            </a:pPr>
            <a:r>
              <a:rPr lang="en-US" sz="1800" b="1" dirty="0">
                <a:solidFill>
                  <a:srgbClr val="1D3064"/>
                </a:solidFill>
                <a:latin typeface="IBM Plex Sans" pitchFamily="34" charset="0"/>
                <a:ea typeface="IBM Plex Sans" pitchFamily="34" charset="-122"/>
                <a:cs typeface="IBM Plex Sans" pitchFamily="34" charset="-120"/>
              </a:rPr>
              <a:t>Legal, ~$470M. </a:t>
            </a:r>
            <a:r>
              <a:rPr lang="en-US" sz="1800" dirty="0">
                <a:solidFill>
                  <a:srgbClr val="3F4D6B"/>
                </a:solidFill>
                <a:latin typeface="IBM Plex Sans" pitchFamily="34" charset="0"/>
                <a:ea typeface="IBM Plex Sans" pitchFamily="34" charset="-122"/>
                <a:cs typeface="IBM Plex Sans" pitchFamily="34" charset="-120"/>
              </a:rPr>
              <a:t>Modeled around the US law-firm market with larger firms prioritized due to stronger AI adoption.</a:t>
            </a:r>
            <a:endParaRPr lang="en-US" sz="1800" dirty="0"/>
          </a:p>
        </p:txBody>
      </p:sp>
      <p:sp>
        <p:nvSpPr>
          <p:cNvPr id="22" name="Text 20"/>
          <p:cNvSpPr/>
          <p:nvPr/>
        </p:nvSpPr>
        <p:spPr>
          <a:xfrm>
            <a:off x="838200" y="7696349"/>
            <a:ext cx="11888176" cy="568226"/>
          </a:xfrm>
          <a:prstGeom prst="rect">
            <a:avLst/>
          </a:prstGeom>
          <a:noFill/>
          <a:ln/>
        </p:spPr>
        <p:txBody>
          <a:bodyPr wrap="square" lIns="25400" tIns="25400" rIns="25400" bIns="25400" rtlCol="0" anchor="t">
            <a:normAutofit/>
          </a:bodyPr>
          <a:lstStyle/>
          <a:p>
            <a:pPr marL="0" indent="0" algn="l">
              <a:lnSpc>
                <a:spcPct val="87000"/>
              </a:lnSpc>
              <a:buNone/>
            </a:pPr>
            <a:r>
              <a:rPr lang="en-US" sz="1800" b="1" dirty="0">
                <a:solidFill>
                  <a:srgbClr val="1D3064"/>
                </a:solidFill>
                <a:latin typeface="IBM Plex Sans" pitchFamily="34" charset="0"/>
                <a:ea typeface="IBM Plex Sans" pitchFamily="34" charset="-122"/>
                <a:cs typeface="IBM Plex Sans" pitchFamily="34" charset="-120"/>
              </a:rPr>
              <a:t>Healthcare, ~$900M. </a:t>
            </a:r>
            <a:r>
              <a:rPr lang="en-US" sz="1800" dirty="0">
                <a:solidFill>
                  <a:srgbClr val="3F4D6B"/>
                </a:solidFill>
                <a:latin typeface="IBM Plex Sans" pitchFamily="34" charset="0"/>
                <a:ea typeface="IBM Plex Sans" pitchFamily="34" charset="-122"/>
                <a:cs typeface="IBM Plex Sans" pitchFamily="34" charset="-120"/>
              </a:rPr>
              <a:t>Modeled around approximately 6,100 US hospitals and approximately 400 health systems.</a:t>
            </a:r>
            <a:endParaRPr lang="en-US" sz="1800" dirty="0"/>
          </a:p>
        </p:txBody>
      </p:sp>
      <p:sp>
        <p:nvSpPr>
          <p:cNvPr id="23" name="Text 21"/>
          <p:cNvSpPr/>
          <p:nvPr/>
        </p:nvSpPr>
        <p:spPr>
          <a:xfrm>
            <a:off x="838200" y="8255050"/>
            <a:ext cx="11888176" cy="568226"/>
          </a:xfrm>
          <a:prstGeom prst="rect">
            <a:avLst/>
          </a:prstGeom>
          <a:noFill/>
          <a:ln/>
        </p:spPr>
        <p:txBody>
          <a:bodyPr wrap="square" lIns="25400" tIns="25400" rIns="25400" bIns="25400" rtlCol="0" anchor="t">
            <a:normAutofit/>
          </a:bodyPr>
          <a:lstStyle/>
          <a:p>
            <a:pPr marL="0" indent="0" algn="l">
              <a:lnSpc>
                <a:spcPct val="87000"/>
              </a:lnSpc>
              <a:buNone/>
            </a:pPr>
            <a:r>
              <a:rPr lang="en-US" sz="1800" b="1" dirty="0">
                <a:solidFill>
                  <a:srgbClr val="1D3064"/>
                </a:solidFill>
                <a:latin typeface="IBM Plex Sans" pitchFamily="34" charset="0"/>
                <a:ea typeface="IBM Plex Sans" pitchFamily="34" charset="-122"/>
                <a:cs typeface="IBM Plex Sans" pitchFamily="34" charset="-120"/>
              </a:rPr>
              <a:t>AI service providers, ~$875M. </a:t>
            </a:r>
            <a:r>
              <a:rPr lang="en-US" sz="1800" dirty="0">
                <a:solidFill>
                  <a:srgbClr val="3F4D6B"/>
                </a:solidFill>
                <a:latin typeface="IBM Plex Sans" pitchFamily="34" charset="0"/>
                <a:ea typeface="IBM Plex Sans" pitchFamily="34" charset="-122"/>
                <a:cs typeface="IBM Plex Sans" pitchFamily="34" charset="-120"/>
              </a:rPr>
              <a:t>Modeled using a viable AI service provider population and approximately $25K average platform ACV.</a:t>
            </a:r>
            <a:endParaRPr lang="en-US" sz="1800" dirty="0"/>
          </a:p>
        </p:txBody>
      </p:sp>
      <p:sp>
        <p:nvSpPr>
          <p:cNvPr id="24" name="Text 22"/>
          <p:cNvSpPr/>
          <p:nvPr/>
        </p:nvSpPr>
        <p:spPr>
          <a:xfrm>
            <a:off x="838200" y="8813750"/>
            <a:ext cx="11888176" cy="568226"/>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6A7894"/>
                </a:solidFill>
                <a:latin typeface="IBM Plex Sans" pitchFamily="34" charset="0"/>
                <a:ea typeface="IBM Plex Sans" pitchFamily="34" charset="-122"/>
                <a:cs typeface="IBM Plex Sans" pitchFamily="34" charset="-120"/>
              </a:rPr>
              <a:t>The vertical dollar allocations, AI service provider population, and average platform ACV are Flowchestra assumptions.</a:t>
            </a:r>
            <a:endParaRPr lang="en-US" sz="1800" dirty="0"/>
          </a:p>
        </p:txBody>
      </p:sp>
      <p:sp>
        <p:nvSpPr>
          <p:cNvPr id="25" name="Shape 23"/>
          <p:cNvSpPr/>
          <p:nvPr/>
        </p:nvSpPr>
        <p:spPr>
          <a:xfrm>
            <a:off x="12665869" y="1932087"/>
            <a:ext cx="9525" cy="7585025"/>
          </a:xfrm>
          <a:prstGeom prst="rect">
            <a:avLst/>
          </a:prstGeom>
          <a:solidFill>
            <a:srgbClr val="E4E9F2"/>
          </a:solidFill>
          <a:ln/>
        </p:spPr>
        <p:txBody>
          <a:bodyPr/>
          <a:lstStyle/>
          <a:p>
            <a:endParaRPr lang="en-US"/>
          </a:p>
        </p:txBody>
      </p:sp>
      <p:sp>
        <p:nvSpPr>
          <p:cNvPr id="26" name="Text 24"/>
          <p:cNvSpPr/>
          <p:nvPr/>
        </p:nvSpPr>
        <p:spPr>
          <a:xfrm>
            <a:off x="12961144" y="1932087"/>
            <a:ext cx="493752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16" dirty="0">
                <a:solidFill>
                  <a:srgbClr val="5A6CF0"/>
                </a:solidFill>
                <a:latin typeface="IBM Plex Mono" pitchFamily="34" charset="0"/>
                <a:ea typeface="IBM Plex Mono" pitchFamily="34" charset="-122"/>
                <a:cs typeface="IBM Plex Mono" pitchFamily="34" charset="-120"/>
              </a:rPr>
              <a:t>EXTERNAL SOURCES</a:t>
            </a:r>
            <a:endParaRPr lang="en-US" sz="1800" dirty="0"/>
          </a:p>
        </p:txBody>
      </p:sp>
      <p:sp>
        <p:nvSpPr>
          <p:cNvPr id="27" name="Text 25">
            <a:hlinkClick r:id="rId3"/>
          </p:cNvPr>
          <p:cNvSpPr/>
          <p:nvPr/>
        </p:nvSpPr>
        <p:spPr>
          <a:xfrm>
            <a:off x="12961144" y="2313087"/>
            <a:ext cx="4937522"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b="1" u="sng" dirty="0">
                <a:solidFill>
                  <a:srgbClr val="4A56D6"/>
                </a:solidFill>
                <a:latin typeface="IBM Plex Sans" pitchFamily="34" charset="0"/>
                <a:ea typeface="IBM Plex Sans" pitchFamily="34" charset="-122"/>
                <a:cs typeface="IBM Plex Sans" pitchFamily="34" charset="-120"/>
                <a:hlinkClick r:id="rId3">
                  <a:extLst>
                    <a:ext uri="{A12FA001-AC4F-418D-AE19-62706E023703}">
                      <ahyp:hlinkClr xmlns:ahyp="http://schemas.microsoft.com/office/drawing/2018/hyperlinkcolor" val="tx"/>
                    </a:ext>
                  </a:extLst>
                </a:hlinkClick>
              </a:rPr>
              <a:t>MarketsandMarkets</a:t>
            </a:r>
            <a:endParaRPr lang="en-US" sz="1800" dirty="0"/>
          </a:p>
        </p:txBody>
      </p:sp>
      <p:sp>
        <p:nvSpPr>
          <p:cNvPr id="28" name="Text 26"/>
          <p:cNvSpPr/>
          <p:nvPr/>
        </p:nvSpPr>
        <p:spPr>
          <a:xfrm>
            <a:off x="12961144" y="2610148"/>
            <a:ext cx="4937522" cy="303163"/>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6A7894"/>
                </a:solidFill>
                <a:latin typeface="IBM Plex Sans" pitchFamily="34" charset="0"/>
                <a:ea typeface="IBM Plex Sans" pitchFamily="34" charset="-122"/>
                <a:cs typeface="IBM Plex Sans" pitchFamily="34" charset="-120"/>
              </a:rPr>
              <a:t>AI Orchestration Market, October 2025</a:t>
            </a:r>
            <a:endParaRPr lang="en-US" sz="1800" dirty="0"/>
          </a:p>
        </p:txBody>
      </p:sp>
      <p:sp>
        <p:nvSpPr>
          <p:cNvPr id="29" name="Text 27">
            <a:hlinkClick r:id="rId4"/>
          </p:cNvPr>
          <p:cNvSpPr/>
          <p:nvPr/>
        </p:nvSpPr>
        <p:spPr>
          <a:xfrm>
            <a:off x="12961144" y="2913311"/>
            <a:ext cx="4937522"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b="1" u="sng" dirty="0">
                <a:solidFill>
                  <a:srgbClr val="4A56D6"/>
                </a:solidFill>
                <a:latin typeface="IBM Plex Sans" pitchFamily="34" charset="0"/>
                <a:ea typeface="IBM Plex Sans" pitchFamily="34" charset="-122"/>
                <a:cs typeface="IBM Plex Sans" pitchFamily="34" charset="-120"/>
                <a:hlinkClick r:id="rId4">
                  <a:extLst>
                    <a:ext uri="{A12FA001-AC4F-418D-AE19-62706E023703}">
                      <ahyp:hlinkClr xmlns:ahyp="http://schemas.microsoft.com/office/drawing/2018/hyperlinkcolor" val="tx"/>
                    </a:ext>
                  </a:extLst>
                </a:hlinkClick>
              </a:rPr>
              <a:t>Grand View Research</a:t>
            </a:r>
            <a:endParaRPr lang="en-US" sz="1800" dirty="0"/>
          </a:p>
        </p:txBody>
      </p:sp>
      <p:sp>
        <p:nvSpPr>
          <p:cNvPr id="30" name="Text 28"/>
          <p:cNvSpPr/>
          <p:nvPr/>
        </p:nvSpPr>
        <p:spPr>
          <a:xfrm>
            <a:off x="12961144" y="3210371"/>
            <a:ext cx="4937522" cy="303163"/>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6A7894"/>
                </a:solidFill>
                <a:latin typeface="IBM Plex Sans" pitchFamily="34" charset="0"/>
                <a:ea typeface="IBM Plex Sans" pitchFamily="34" charset="-122"/>
                <a:cs typeface="IBM Plex Sans" pitchFamily="34" charset="-120"/>
              </a:rPr>
              <a:t>AI Orchestration Market</a:t>
            </a:r>
            <a:endParaRPr lang="en-US" sz="1800" dirty="0"/>
          </a:p>
        </p:txBody>
      </p:sp>
      <p:sp>
        <p:nvSpPr>
          <p:cNvPr id="31" name="Text 29"/>
          <p:cNvSpPr/>
          <p:nvPr/>
        </p:nvSpPr>
        <p:spPr>
          <a:xfrm>
            <a:off x="12961144" y="3475434"/>
            <a:ext cx="4623316" cy="568226"/>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6A7894"/>
                </a:solidFill>
                <a:latin typeface="IBM Plex Sans" pitchFamily="34" charset="0"/>
                <a:ea typeface="IBM Plex Sans" pitchFamily="34" charset="-122"/>
                <a:cs typeface="IBM Plex Sans" pitchFamily="34" charset="-120"/>
              </a:rPr>
              <a:t>Approximately $9.76B in 2024 to $58.92B in 2033, 22.4% CAGR</a:t>
            </a:r>
            <a:endParaRPr lang="en-US" sz="1800" dirty="0"/>
          </a:p>
        </p:txBody>
      </p:sp>
      <p:sp>
        <p:nvSpPr>
          <p:cNvPr id="32" name="Text 30">
            <a:hlinkClick r:id="rId5"/>
          </p:cNvPr>
          <p:cNvSpPr/>
          <p:nvPr/>
        </p:nvSpPr>
        <p:spPr>
          <a:xfrm>
            <a:off x="12961144" y="4043660"/>
            <a:ext cx="4937522"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b="1" u="sng" dirty="0">
                <a:solidFill>
                  <a:srgbClr val="4A56D6"/>
                </a:solidFill>
                <a:latin typeface="IBM Plex Sans" pitchFamily="34" charset="0"/>
                <a:ea typeface="IBM Plex Sans" pitchFamily="34" charset="-122"/>
                <a:cs typeface="IBM Plex Sans" pitchFamily="34" charset="-120"/>
                <a:hlinkClick r:id="rId5">
                  <a:extLst>
                    <a:ext uri="{A12FA001-AC4F-418D-AE19-62706E023703}">
                      <ahyp:hlinkClr xmlns:ahyp="http://schemas.microsoft.com/office/drawing/2018/hyperlinkcolor" val="tx"/>
                    </a:ext>
                  </a:extLst>
                </a:hlinkClick>
              </a:rPr>
              <a:t>Kaseya</a:t>
            </a:r>
            <a:endParaRPr lang="en-US" sz="1800" dirty="0"/>
          </a:p>
        </p:txBody>
      </p:sp>
      <p:sp>
        <p:nvSpPr>
          <p:cNvPr id="33" name="Text 31"/>
          <p:cNvSpPr/>
          <p:nvPr/>
        </p:nvSpPr>
        <p:spPr>
          <a:xfrm>
            <a:off x="12961144" y="4340721"/>
            <a:ext cx="4937522" cy="303163"/>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6A7894"/>
                </a:solidFill>
                <a:latin typeface="IBM Plex Sans" pitchFamily="34" charset="0"/>
                <a:ea typeface="IBM Plex Sans" pitchFamily="34" charset="-122"/>
                <a:cs typeface="IBM Plex Sans" pitchFamily="34" charset="-120"/>
              </a:rPr>
              <a:t>2026 State of the MSP Report</a:t>
            </a:r>
            <a:endParaRPr lang="en-US" sz="1800" dirty="0"/>
          </a:p>
        </p:txBody>
      </p:sp>
      <p:sp>
        <p:nvSpPr>
          <p:cNvPr id="34" name="Text 32"/>
          <p:cNvSpPr/>
          <p:nvPr/>
        </p:nvSpPr>
        <p:spPr>
          <a:xfrm>
            <a:off x="12961144" y="4605784"/>
            <a:ext cx="4937522" cy="303163"/>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6A7894"/>
                </a:solidFill>
                <a:latin typeface="IBM Plex Sans" pitchFamily="34" charset="0"/>
                <a:ea typeface="IBM Plex Sans" pitchFamily="34" charset="-122"/>
                <a:cs typeface="IBM Plex Sans" pitchFamily="34" charset="-120"/>
              </a:rPr>
              <a:t>Survey of 1,000+ MSPs worldwide</a:t>
            </a:r>
            <a:endParaRPr lang="en-US" sz="1800" dirty="0"/>
          </a:p>
        </p:txBody>
      </p:sp>
      <p:sp>
        <p:nvSpPr>
          <p:cNvPr id="35" name="Text 33">
            <a:hlinkClick r:id="rId6"/>
          </p:cNvPr>
          <p:cNvSpPr/>
          <p:nvPr/>
        </p:nvSpPr>
        <p:spPr>
          <a:xfrm>
            <a:off x="12961144" y="4908947"/>
            <a:ext cx="4937522"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b="1" u="sng" dirty="0">
                <a:solidFill>
                  <a:srgbClr val="4A56D6"/>
                </a:solidFill>
                <a:latin typeface="IBM Plex Sans" pitchFamily="34" charset="0"/>
                <a:ea typeface="IBM Plex Sans" pitchFamily="34" charset="-122"/>
                <a:cs typeface="IBM Plex Sans" pitchFamily="34" charset="-120"/>
                <a:hlinkClick r:id="rId6">
                  <a:extLst>
                    <a:ext uri="{A12FA001-AC4F-418D-AE19-62706E023703}">
                      <ahyp:hlinkClr xmlns:ahyp="http://schemas.microsoft.com/office/drawing/2018/hyperlinkcolor" val="tx"/>
                    </a:ext>
                  </a:extLst>
                </a:hlinkClick>
              </a:rPr>
              <a:t>SEC</a:t>
            </a:r>
            <a:endParaRPr lang="en-US" sz="1800" dirty="0"/>
          </a:p>
        </p:txBody>
      </p:sp>
      <p:sp>
        <p:nvSpPr>
          <p:cNvPr id="36" name="Text 34"/>
          <p:cNvSpPr/>
          <p:nvPr/>
        </p:nvSpPr>
        <p:spPr>
          <a:xfrm>
            <a:off x="12961144" y="5206008"/>
            <a:ext cx="4937522" cy="303163"/>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6A7894"/>
                </a:solidFill>
                <a:latin typeface="IBM Plex Sans" pitchFamily="34" charset="0"/>
                <a:ea typeface="IBM Plex Sans" pitchFamily="34" charset="-122"/>
                <a:cs typeface="IBM Plex Sans" pitchFamily="34" charset="-120"/>
              </a:rPr>
              <a:t>Investment Adviser Statistics</a:t>
            </a:r>
            <a:endParaRPr lang="en-US" sz="1800" dirty="0"/>
          </a:p>
        </p:txBody>
      </p:sp>
      <p:sp>
        <p:nvSpPr>
          <p:cNvPr id="37" name="Text 35">
            <a:hlinkClick r:id="rId7"/>
          </p:cNvPr>
          <p:cNvSpPr/>
          <p:nvPr/>
        </p:nvSpPr>
        <p:spPr>
          <a:xfrm>
            <a:off x="12961144" y="5509171"/>
            <a:ext cx="4937522"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b="1" u="sng" dirty="0">
                <a:solidFill>
                  <a:srgbClr val="4A56D6"/>
                </a:solidFill>
                <a:latin typeface="IBM Plex Sans" pitchFamily="34" charset="0"/>
                <a:ea typeface="IBM Plex Sans" pitchFamily="34" charset="-122"/>
                <a:cs typeface="IBM Plex Sans" pitchFamily="34" charset="-120"/>
                <a:hlinkClick r:id="rId7">
                  <a:extLst>
                    <a:ext uri="{A12FA001-AC4F-418D-AE19-62706E023703}">
                      <ahyp:hlinkClr xmlns:ahyp="http://schemas.microsoft.com/office/drawing/2018/hyperlinkcolor" val="tx"/>
                    </a:ext>
                  </a:extLst>
                </a:hlinkClick>
              </a:rPr>
              <a:t>American Hospital Association</a:t>
            </a:r>
            <a:endParaRPr lang="en-US" sz="1800" dirty="0"/>
          </a:p>
        </p:txBody>
      </p:sp>
      <p:sp>
        <p:nvSpPr>
          <p:cNvPr id="38" name="Text 36"/>
          <p:cNvSpPr/>
          <p:nvPr/>
        </p:nvSpPr>
        <p:spPr>
          <a:xfrm>
            <a:off x="12961144" y="5806232"/>
            <a:ext cx="4937522" cy="303163"/>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6A7894"/>
                </a:solidFill>
                <a:latin typeface="IBM Plex Sans" pitchFamily="34" charset="0"/>
                <a:ea typeface="IBM Plex Sans" pitchFamily="34" charset="-122"/>
                <a:cs typeface="IBM Plex Sans" pitchFamily="34" charset="-120"/>
              </a:rPr>
              <a:t>Fast Facts on U.S. Hospitals</a:t>
            </a:r>
            <a:endParaRPr lang="en-US" sz="1800" dirty="0"/>
          </a:p>
        </p:txBody>
      </p:sp>
      <p:sp>
        <p:nvSpPr>
          <p:cNvPr id="39" name="Text 37"/>
          <p:cNvSpPr/>
          <p:nvPr/>
        </p:nvSpPr>
        <p:spPr>
          <a:xfrm>
            <a:off x="12961144" y="6109395"/>
            <a:ext cx="4937522"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b="1" dirty="0">
                <a:solidFill>
                  <a:srgbClr val="1D3064"/>
                </a:solidFill>
                <a:latin typeface="IBM Plex Sans" pitchFamily="34" charset="0"/>
                <a:ea typeface="IBM Plex Sans" pitchFamily="34" charset="-122"/>
                <a:cs typeface="IBM Plex Sans" pitchFamily="34" charset="-120"/>
              </a:rPr>
              <a:t>FDIC</a:t>
            </a:r>
            <a:endParaRPr lang="en-US" sz="1800" dirty="0"/>
          </a:p>
        </p:txBody>
      </p:sp>
      <p:sp>
        <p:nvSpPr>
          <p:cNvPr id="40" name="Text 38"/>
          <p:cNvSpPr/>
          <p:nvPr/>
        </p:nvSpPr>
        <p:spPr>
          <a:xfrm>
            <a:off x="12961144" y="6406455"/>
            <a:ext cx="4937522" cy="303163"/>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6A7894"/>
                </a:solidFill>
                <a:latin typeface="IBM Plex Sans" pitchFamily="34" charset="0"/>
                <a:ea typeface="IBM Plex Sans" pitchFamily="34" charset="-122"/>
                <a:cs typeface="IBM Plex Sans" pitchFamily="34" charset="-120"/>
              </a:rPr>
              <a:t>Official institution-count data</a:t>
            </a:r>
            <a:endParaRPr lang="en-US" sz="1800" dirty="0"/>
          </a:p>
        </p:txBody>
      </p:sp>
      <p:sp>
        <p:nvSpPr>
          <p:cNvPr id="41" name="Text 39"/>
          <p:cNvSpPr/>
          <p:nvPr/>
        </p:nvSpPr>
        <p:spPr>
          <a:xfrm>
            <a:off x="12961144" y="6709618"/>
            <a:ext cx="4937522"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b="1" dirty="0">
                <a:solidFill>
                  <a:srgbClr val="1D3064"/>
                </a:solidFill>
                <a:latin typeface="IBM Plex Sans" pitchFamily="34" charset="0"/>
                <a:ea typeface="IBM Plex Sans" pitchFamily="34" charset="-122"/>
                <a:cs typeface="IBM Plex Sans" pitchFamily="34" charset="-120"/>
              </a:rPr>
              <a:t>NCUA</a:t>
            </a:r>
            <a:endParaRPr lang="en-US" sz="1800" dirty="0"/>
          </a:p>
        </p:txBody>
      </p:sp>
      <p:sp>
        <p:nvSpPr>
          <p:cNvPr id="42" name="Text 40"/>
          <p:cNvSpPr/>
          <p:nvPr/>
        </p:nvSpPr>
        <p:spPr>
          <a:xfrm>
            <a:off x="12961144" y="7006679"/>
            <a:ext cx="4937522" cy="303163"/>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6A7894"/>
                </a:solidFill>
                <a:latin typeface="IBM Plex Sans" pitchFamily="34" charset="0"/>
                <a:ea typeface="IBM Plex Sans" pitchFamily="34" charset="-122"/>
                <a:cs typeface="IBM Plex Sans" pitchFamily="34" charset="-120"/>
              </a:rPr>
              <a:t>Official federally insured credit-union data</a:t>
            </a:r>
            <a:endParaRPr lang="en-US" sz="1800" dirty="0"/>
          </a:p>
        </p:txBody>
      </p:sp>
      <p:sp>
        <p:nvSpPr>
          <p:cNvPr id="43" name="Shape 41"/>
          <p:cNvSpPr/>
          <p:nvPr/>
        </p:nvSpPr>
        <p:spPr>
          <a:xfrm>
            <a:off x="12961144" y="7347942"/>
            <a:ext cx="4488656" cy="9525"/>
          </a:xfrm>
          <a:prstGeom prst="rect">
            <a:avLst/>
          </a:prstGeom>
          <a:solidFill>
            <a:srgbClr val="E4E9F2"/>
          </a:solidFill>
          <a:ln/>
        </p:spPr>
        <p:txBody>
          <a:bodyPr/>
          <a:lstStyle/>
          <a:p>
            <a:endParaRPr lang="en-US"/>
          </a:p>
        </p:txBody>
      </p:sp>
      <p:sp>
        <p:nvSpPr>
          <p:cNvPr id="44" name="Text 42"/>
          <p:cNvSpPr/>
          <p:nvPr/>
        </p:nvSpPr>
        <p:spPr>
          <a:xfrm>
            <a:off x="12961144" y="7433667"/>
            <a:ext cx="493752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16" dirty="0">
                <a:solidFill>
                  <a:srgbClr val="5A6CF0"/>
                </a:solidFill>
                <a:latin typeface="IBM Plex Mono" pitchFamily="34" charset="0"/>
                <a:ea typeface="IBM Plex Mono" pitchFamily="34" charset="-122"/>
                <a:cs typeface="IBM Plex Mono" pitchFamily="34" charset="-120"/>
              </a:rPr>
              <a:t>FLOWCHESTRA ASSUMPTIONS</a:t>
            </a:r>
            <a:endParaRPr lang="en-US" sz="1800" dirty="0"/>
          </a:p>
        </p:txBody>
      </p:sp>
      <p:sp>
        <p:nvSpPr>
          <p:cNvPr id="45" name="Text 43"/>
          <p:cNvSpPr/>
          <p:nvPr/>
        </p:nvSpPr>
        <p:spPr>
          <a:xfrm>
            <a:off x="12961144" y="7805142"/>
            <a:ext cx="4623316" cy="1628477"/>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3F4D6B"/>
                </a:solidFill>
                <a:latin typeface="IBM Plex Sans" pitchFamily="34" charset="0"/>
                <a:ea typeface="IBM Plex Sans" pitchFamily="34" charset="-122"/>
                <a:cs typeface="IBM Plex Sans" pitchFamily="34" charset="-120"/>
              </a:rPr>
              <a:t>55% TAM addressability Financial services market allocation Legal market allocation Healthcare market allocation AI service provider population Approximately $25K average platform ACV</a:t>
            </a:r>
            <a:endParaRPr lang="en-US" sz="1800" dirty="0"/>
          </a:p>
        </p:txBody>
      </p:sp>
      <p:sp>
        <p:nvSpPr>
          <p:cNvPr id="46" name="Shape 44"/>
          <p:cNvSpPr/>
          <p:nvPr/>
        </p:nvSpPr>
        <p:spPr>
          <a:xfrm>
            <a:off x="838200" y="9621887"/>
            <a:ext cx="16611600" cy="9525"/>
          </a:xfrm>
          <a:prstGeom prst="rect">
            <a:avLst/>
          </a:prstGeom>
          <a:solidFill>
            <a:srgbClr val="E4E9F2"/>
          </a:solidFill>
          <a:ln/>
        </p:spPr>
        <p:txBody>
          <a:bodyPr/>
          <a:lstStyle/>
          <a:p>
            <a:endParaRPr lang="en-US"/>
          </a:p>
        </p:txBody>
      </p:sp>
      <p:sp>
        <p:nvSpPr>
          <p:cNvPr id="47" name="Text 45"/>
          <p:cNvSpPr/>
          <p:nvPr/>
        </p:nvSpPr>
        <p:spPr>
          <a:xfrm>
            <a:off x="838200" y="9736187"/>
            <a:ext cx="18272760" cy="303163"/>
          </a:xfrm>
          <a:prstGeom prst="rect">
            <a:avLst/>
          </a:prstGeom>
          <a:noFill/>
          <a:ln/>
        </p:spPr>
        <p:txBody>
          <a:bodyPr wrap="square" lIns="25400" tIns="25400" rIns="25400" bIns="25400" rtlCol="0" anchor="t">
            <a:normAutofit/>
          </a:bodyPr>
          <a:lstStyle/>
          <a:p>
            <a:pPr marL="0" indent="0" algn="l">
              <a:lnSpc>
                <a:spcPct val="87000"/>
              </a:lnSpc>
              <a:buNone/>
            </a:pPr>
            <a:r>
              <a:rPr lang="en-US" sz="1800" dirty="0">
                <a:solidFill>
                  <a:srgbClr val="6A7894"/>
                </a:solidFill>
                <a:latin typeface="IBM Plex Sans" pitchFamily="34" charset="0"/>
                <a:ea typeface="IBM Plex Sans" pitchFamily="34" charset="-122"/>
                <a:cs typeface="IBM Plex Sans" pitchFamily="34" charset="-120"/>
              </a:rPr>
              <a:t>~22% CAGR: MarketsandMarkets 22.3%, Grand View 22.4%. 48% MSP statistic: Kaseya 2026, vendor-sponsored survey of 1,000+ MSPs.</a:t>
            </a:r>
            <a:endParaRPr lang="en-US"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17">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838200" y="419100"/>
            <a:ext cx="1827276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APPENDIX A2</a:t>
            </a:r>
            <a:endParaRPr lang="en-US" sz="1800" dirty="0"/>
          </a:p>
        </p:txBody>
      </p:sp>
      <p:sp>
        <p:nvSpPr>
          <p:cNvPr id="3" name="Text 1"/>
          <p:cNvSpPr/>
          <p:nvPr/>
        </p:nvSpPr>
        <p:spPr>
          <a:xfrm>
            <a:off x="838200" y="828675"/>
            <a:ext cx="18272760" cy="558105"/>
          </a:xfrm>
          <a:prstGeom prst="rect">
            <a:avLst/>
          </a:prstGeom>
          <a:noFill/>
          <a:ln/>
        </p:spPr>
        <p:txBody>
          <a:bodyPr wrap="square" lIns="25400" tIns="25400" rIns="25400" bIns="25400" rtlCol="0" anchor="t">
            <a:normAutofit lnSpcReduction="10000"/>
          </a:bodyPr>
          <a:lstStyle/>
          <a:p>
            <a:pPr marL="0" indent="0" algn="l">
              <a:lnSpc>
                <a:spcPct val="92542"/>
              </a:lnSpc>
              <a:buNone/>
            </a:pPr>
            <a:r>
              <a:rPr lang="en-US" sz="3900" b="1" kern="0" spc="-78" dirty="0">
                <a:solidFill>
                  <a:srgbClr val="1D3064"/>
                </a:solidFill>
                <a:latin typeface="Ubuntu" pitchFamily="34" charset="0"/>
                <a:ea typeface="Ubuntu" pitchFamily="34" charset="-122"/>
                <a:cs typeface="Ubuntu" pitchFamily="34" charset="-120"/>
              </a:rPr>
              <a:t>Financial Model Drivers</a:t>
            </a:r>
            <a:endParaRPr lang="en-US" sz="3900" dirty="0"/>
          </a:p>
        </p:txBody>
      </p:sp>
      <p:sp>
        <p:nvSpPr>
          <p:cNvPr id="4" name="Text 2"/>
          <p:cNvSpPr/>
          <p:nvPr/>
        </p:nvSpPr>
        <p:spPr>
          <a:xfrm>
            <a:off x="838200" y="1415355"/>
            <a:ext cx="18272760" cy="360015"/>
          </a:xfrm>
          <a:prstGeom prst="rect">
            <a:avLst/>
          </a:prstGeom>
          <a:noFill/>
          <a:ln/>
        </p:spPr>
        <p:txBody>
          <a:bodyPr wrap="square" lIns="25400" tIns="25400" rIns="25400" bIns="25400" rtlCol="0" anchor="t">
            <a:normAutofit/>
          </a:bodyPr>
          <a:lstStyle/>
          <a:p>
            <a:pPr marL="0" indent="0" algn="l">
              <a:lnSpc>
                <a:spcPct val="99412"/>
              </a:lnSpc>
              <a:buNone/>
            </a:pPr>
            <a:r>
              <a:rPr lang="en-US" sz="1950" dirty="0">
                <a:solidFill>
                  <a:srgbClr val="4A5775"/>
                </a:solidFill>
                <a:latin typeface="IBM Plex Sans" pitchFamily="34" charset="0"/>
                <a:ea typeface="IBM Plex Sans" pitchFamily="34" charset="-122"/>
                <a:cs typeface="IBM Plex Sans" pitchFamily="34" charset="-120"/>
              </a:rPr>
              <a:t>Operator-led distribution creates leverage as each relationship expands across multiple client environments.</a:t>
            </a:r>
            <a:endParaRPr lang="en-US" sz="1950" dirty="0"/>
          </a:p>
        </p:txBody>
      </p:sp>
      <p:sp>
        <p:nvSpPr>
          <p:cNvPr id="5" name="Shape 3"/>
          <p:cNvSpPr/>
          <p:nvPr/>
        </p:nvSpPr>
        <p:spPr>
          <a:xfrm>
            <a:off x="838200" y="1889671"/>
            <a:ext cx="16611600" cy="1885950"/>
          </a:xfrm>
          <a:prstGeom prst="roundRect">
            <a:avLst>
              <a:gd name="adj" fmla="val 7071"/>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6" name="Text 4"/>
          <p:cNvSpPr/>
          <p:nvPr/>
        </p:nvSpPr>
        <p:spPr>
          <a:xfrm>
            <a:off x="1133475" y="2013496"/>
            <a:ext cx="5104671"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MANAGEMENT REVENUE PROJECTION</a:t>
            </a:r>
            <a:endParaRPr lang="en-US" sz="1800" dirty="0"/>
          </a:p>
        </p:txBody>
      </p:sp>
      <p:pic>
        <p:nvPicPr>
          <p:cNvPr id="7" name="Image 0" descr="preencoded.png"/>
          <p:cNvPicPr>
            <a:picLocks noChangeAspect="1"/>
          </p:cNvPicPr>
          <p:nvPr/>
        </p:nvPicPr>
        <p:blipFill>
          <a:blip r:embed="rId3"/>
          <a:stretch>
            <a:fillRect/>
          </a:stretch>
        </p:blipFill>
        <p:spPr>
          <a:xfrm>
            <a:off x="1133475" y="2432596"/>
            <a:ext cx="16021050" cy="838200"/>
          </a:xfrm>
          <a:prstGeom prst="rect">
            <a:avLst/>
          </a:prstGeom>
        </p:spPr>
      </p:pic>
      <p:sp>
        <p:nvSpPr>
          <p:cNvPr id="8" name="Text 5"/>
          <p:cNvSpPr/>
          <p:nvPr/>
        </p:nvSpPr>
        <p:spPr>
          <a:xfrm>
            <a:off x="1668625" y="2697659"/>
            <a:ext cx="2112362" cy="381000"/>
          </a:xfrm>
          <a:prstGeom prst="rect">
            <a:avLst/>
          </a:prstGeom>
          <a:noFill/>
          <a:ln/>
        </p:spPr>
        <p:txBody>
          <a:bodyPr wrap="none" lIns="25400" tIns="25400" rIns="25400" bIns="25400" rtlCol="0" anchor="t">
            <a:normAutofit/>
          </a:bodyPr>
          <a:lstStyle/>
          <a:p>
            <a:pPr marL="0" indent="0" algn="l">
              <a:lnSpc>
                <a:spcPct val="112500"/>
              </a:lnSpc>
              <a:buNone/>
            </a:pPr>
            <a:r>
              <a:rPr lang="en-US" sz="1800" dirty="0">
                <a:solidFill>
                  <a:srgbClr val="1D3064"/>
                </a:solidFill>
                <a:latin typeface="IBM Plex Mono" pitchFamily="34" charset="0"/>
                <a:ea typeface="IBM Plex Mono" pitchFamily="34" charset="-122"/>
                <a:cs typeface="IBM Plex Mono" pitchFamily="34" charset="-120"/>
              </a:rPr>
              <a:t>$250K to $500K</a:t>
            </a:r>
            <a:endParaRPr lang="en-US" sz="1800" dirty="0"/>
          </a:p>
        </p:txBody>
      </p:sp>
      <p:sp>
        <p:nvSpPr>
          <p:cNvPr id="9" name="Text 6"/>
          <p:cNvSpPr/>
          <p:nvPr/>
        </p:nvSpPr>
        <p:spPr>
          <a:xfrm>
            <a:off x="5317406" y="2665065"/>
            <a:ext cx="487710" cy="381000"/>
          </a:xfrm>
          <a:prstGeom prst="rect">
            <a:avLst/>
          </a:prstGeom>
          <a:noFill/>
          <a:ln/>
        </p:spPr>
        <p:txBody>
          <a:bodyPr wrap="none" lIns="25400" tIns="25400" rIns="25400" bIns="25400" rtlCol="0" anchor="t">
            <a:normAutofit/>
          </a:bodyPr>
          <a:lstStyle/>
          <a:p>
            <a:pPr marL="0" indent="0" algn="l">
              <a:lnSpc>
                <a:spcPct val="112500"/>
              </a:lnSpc>
              <a:buNone/>
            </a:pPr>
            <a:r>
              <a:rPr lang="en-US" sz="1800" dirty="0">
                <a:solidFill>
                  <a:srgbClr val="1D3064"/>
                </a:solidFill>
                <a:latin typeface="IBM Plex Mono" pitchFamily="34" charset="0"/>
                <a:ea typeface="IBM Plex Mono" pitchFamily="34" charset="-122"/>
                <a:cs typeface="IBM Plex Mono" pitchFamily="34" charset="-120"/>
              </a:rPr>
              <a:t>$5M</a:t>
            </a:r>
            <a:endParaRPr lang="en-US" sz="1800" dirty="0"/>
          </a:p>
        </p:txBody>
      </p:sp>
      <p:sp>
        <p:nvSpPr>
          <p:cNvPr id="10" name="Text 7"/>
          <p:cNvSpPr/>
          <p:nvPr/>
        </p:nvSpPr>
        <p:spPr>
          <a:xfrm>
            <a:off x="8965629" y="2560290"/>
            <a:ext cx="624929" cy="381000"/>
          </a:xfrm>
          <a:prstGeom prst="rect">
            <a:avLst/>
          </a:prstGeom>
          <a:noFill/>
          <a:ln/>
        </p:spPr>
        <p:txBody>
          <a:bodyPr wrap="none" lIns="25400" tIns="25400" rIns="25400" bIns="25400" rtlCol="0" anchor="t">
            <a:normAutofit/>
          </a:bodyPr>
          <a:lstStyle/>
          <a:p>
            <a:pPr marL="0" indent="0" algn="l">
              <a:lnSpc>
                <a:spcPct val="112500"/>
              </a:lnSpc>
              <a:buNone/>
            </a:pPr>
            <a:r>
              <a:rPr lang="en-US" sz="1800" dirty="0">
                <a:solidFill>
                  <a:srgbClr val="1D3064"/>
                </a:solidFill>
                <a:latin typeface="IBM Plex Mono" pitchFamily="34" charset="0"/>
                <a:ea typeface="IBM Plex Mono" pitchFamily="34" charset="-122"/>
                <a:cs typeface="IBM Plex Mono" pitchFamily="34" charset="-120"/>
              </a:rPr>
              <a:t>$20M</a:t>
            </a:r>
            <a:endParaRPr lang="en-US" sz="1800" dirty="0"/>
          </a:p>
        </p:txBody>
      </p:sp>
      <p:sp>
        <p:nvSpPr>
          <p:cNvPr id="11" name="Text 8"/>
          <p:cNvSpPr/>
          <p:nvPr/>
        </p:nvSpPr>
        <p:spPr>
          <a:xfrm>
            <a:off x="12682612" y="2348954"/>
            <a:ext cx="624929" cy="381000"/>
          </a:xfrm>
          <a:prstGeom prst="rect">
            <a:avLst/>
          </a:prstGeom>
          <a:noFill/>
          <a:ln/>
        </p:spPr>
        <p:txBody>
          <a:bodyPr wrap="none" lIns="25400" tIns="25400" rIns="25400" bIns="25400" rtlCol="0" anchor="t">
            <a:normAutofit/>
          </a:bodyPr>
          <a:lstStyle/>
          <a:p>
            <a:pPr marL="0" indent="0" algn="l">
              <a:lnSpc>
                <a:spcPct val="112500"/>
              </a:lnSpc>
              <a:buNone/>
            </a:pPr>
            <a:r>
              <a:rPr lang="en-US" sz="1800" dirty="0">
                <a:solidFill>
                  <a:srgbClr val="1D3064"/>
                </a:solidFill>
                <a:latin typeface="IBM Plex Mono" pitchFamily="34" charset="0"/>
                <a:ea typeface="IBM Plex Mono" pitchFamily="34" charset="-122"/>
                <a:cs typeface="IBM Plex Mono" pitchFamily="34" charset="-120"/>
              </a:rPr>
              <a:t>$50M</a:t>
            </a:r>
            <a:endParaRPr lang="en-US" sz="1800" dirty="0"/>
          </a:p>
        </p:txBody>
      </p:sp>
      <p:sp>
        <p:nvSpPr>
          <p:cNvPr id="12" name="Text 9"/>
          <p:cNvSpPr/>
          <p:nvPr/>
        </p:nvSpPr>
        <p:spPr>
          <a:xfrm>
            <a:off x="15930807" y="1997869"/>
            <a:ext cx="762000" cy="381000"/>
          </a:xfrm>
          <a:prstGeom prst="rect">
            <a:avLst/>
          </a:prstGeom>
          <a:noFill/>
          <a:ln/>
        </p:spPr>
        <p:txBody>
          <a:bodyPr wrap="none" lIns="25400" tIns="25400" rIns="25400" bIns="25400" rtlCol="0" anchor="t">
            <a:normAutofit/>
          </a:bodyPr>
          <a:lstStyle/>
          <a:p>
            <a:pPr marL="0" indent="0" algn="l">
              <a:lnSpc>
                <a:spcPct val="112500"/>
              </a:lnSpc>
              <a:buNone/>
            </a:pPr>
            <a:r>
              <a:rPr lang="en-US" sz="1800" dirty="0">
                <a:solidFill>
                  <a:srgbClr val="1D3064"/>
                </a:solidFill>
                <a:latin typeface="IBM Plex Mono" pitchFamily="34" charset="0"/>
                <a:ea typeface="IBM Plex Mono" pitchFamily="34" charset="-122"/>
                <a:cs typeface="IBM Plex Mono" pitchFamily="34" charset="-120"/>
              </a:rPr>
              <a:t>$100M</a:t>
            </a:r>
            <a:endParaRPr lang="en-US" sz="1800" dirty="0"/>
          </a:p>
        </p:txBody>
      </p:sp>
      <p:sp>
        <p:nvSpPr>
          <p:cNvPr id="13" name="Text 10"/>
          <p:cNvSpPr/>
          <p:nvPr/>
        </p:nvSpPr>
        <p:spPr>
          <a:xfrm>
            <a:off x="1190625" y="3346996"/>
            <a:ext cx="349948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08" dirty="0">
                <a:solidFill>
                  <a:srgbClr val="6A7894"/>
                </a:solidFill>
                <a:latin typeface="IBM Plex Mono" pitchFamily="34" charset="0"/>
                <a:ea typeface="IBM Plex Mono" pitchFamily="34" charset="-122"/>
                <a:cs typeface="IBM Plex Mono" pitchFamily="34" charset="-120"/>
              </a:rPr>
              <a:t>2026</a:t>
            </a:r>
            <a:endParaRPr lang="en-US" sz="1800" dirty="0"/>
          </a:p>
        </p:txBody>
      </p:sp>
      <p:sp>
        <p:nvSpPr>
          <p:cNvPr id="14" name="Text 11"/>
          <p:cNvSpPr/>
          <p:nvPr/>
        </p:nvSpPr>
        <p:spPr>
          <a:xfrm>
            <a:off x="4212908" y="3346996"/>
            <a:ext cx="3499485" cy="381000"/>
          </a:xfrm>
          <a:prstGeom prst="rect">
            <a:avLst/>
          </a:prstGeom>
          <a:noFill/>
          <a:ln/>
        </p:spPr>
        <p:txBody>
          <a:bodyPr wrap="square" lIns="25400" tIns="25400" rIns="25400" bIns="25400" rtlCol="0" anchor="t">
            <a:normAutofit/>
          </a:bodyPr>
          <a:lstStyle/>
          <a:p>
            <a:pPr marL="0" indent="0" algn="ctr">
              <a:lnSpc>
                <a:spcPct val="112500"/>
              </a:lnSpc>
              <a:buNone/>
            </a:pPr>
            <a:r>
              <a:rPr lang="en-US" sz="1800" kern="0" spc="108" dirty="0">
                <a:solidFill>
                  <a:srgbClr val="6A7894"/>
                </a:solidFill>
                <a:latin typeface="IBM Plex Mono" pitchFamily="34" charset="0"/>
                <a:ea typeface="IBM Plex Mono" pitchFamily="34" charset="-122"/>
                <a:cs typeface="IBM Plex Mono" pitchFamily="34" charset="-120"/>
              </a:rPr>
              <a:t>2027</a:t>
            </a:r>
            <a:endParaRPr lang="en-US" sz="1800" dirty="0"/>
          </a:p>
        </p:txBody>
      </p:sp>
      <p:sp>
        <p:nvSpPr>
          <p:cNvPr id="15" name="Text 12"/>
          <p:cNvSpPr/>
          <p:nvPr/>
        </p:nvSpPr>
        <p:spPr>
          <a:xfrm>
            <a:off x="7394258" y="3346996"/>
            <a:ext cx="3499485" cy="381000"/>
          </a:xfrm>
          <a:prstGeom prst="rect">
            <a:avLst/>
          </a:prstGeom>
          <a:noFill/>
          <a:ln/>
        </p:spPr>
        <p:txBody>
          <a:bodyPr wrap="square" lIns="25400" tIns="25400" rIns="25400" bIns="25400" rtlCol="0" anchor="t">
            <a:normAutofit/>
          </a:bodyPr>
          <a:lstStyle/>
          <a:p>
            <a:pPr marL="0" indent="0" algn="ctr">
              <a:lnSpc>
                <a:spcPct val="112500"/>
              </a:lnSpc>
              <a:buNone/>
            </a:pPr>
            <a:r>
              <a:rPr lang="en-US" sz="1800" kern="0" spc="108" dirty="0">
                <a:solidFill>
                  <a:srgbClr val="6A7894"/>
                </a:solidFill>
                <a:latin typeface="IBM Plex Mono" pitchFamily="34" charset="0"/>
                <a:ea typeface="IBM Plex Mono" pitchFamily="34" charset="-122"/>
                <a:cs typeface="IBM Plex Mono" pitchFamily="34" charset="-120"/>
              </a:rPr>
              <a:t>2028</a:t>
            </a:r>
            <a:endParaRPr lang="en-US" sz="1800" dirty="0"/>
          </a:p>
        </p:txBody>
      </p:sp>
      <p:sp>
        <p:nvSpPr>
          <p:cNvPr id="16" name="Text 13"/>
          <p:cNvSpPr/>
          <p:nvPr/>
        </p:nvSpPr>
        <p:spPr>
          <a:xfrm>
            <a:off x="10575608" y="3346996"/>
            <a:ext cx="3499485" cy="381000"/>
          </a:xfrm>
          <a:prstGeom prst="rect">
            <a:avLst/>
          </a:prstGeom>
          <a:noFill/>
          <a:ln/>
        </p:spPr>
        <p:txBody>
          <a:bodyPr wrap="square" lIns="25400" tIns="25400" rIns="25400" bIns="25400" rtlCol="0" anchor="t">
            <a:normAutofit/>
          </a:bodyPr>
          <a:lstStyle/>
          <a:p>
            <a:pPr marL="0" indent="0" algn="ctr">
              <a:lnSpc>
                <a:spcPct val="112500"/>
              </a:lnSpc>
              <a:buNone/>
            </a:pPr>
            <a:r>
              <a:rPr lang="en-US" sz="1800" kern="0" spc="108" dirty="0">
                <a:solidFill>
                  <a:srgbClr val="6A7894"/>
                </a:solidFill>
                <a:latin typeface="IBM Plex Mono" pitchFamily="34" charset="0"/>
                <a:ea typeface="IBM Plex Mono" pitchFamily="34" charset="-122"/>
                <a:cs typeface="IBM Plex Mono" pitchFamily="34" charset="-120"/>
              </a:rPr>
              <a:t>2029</a:t>
            </a:r>
            <a:endParaRPr lang="en-US" sz="1800" dirty="0"/>
          </a:p>
        </p:txBody>
      </p:sp>
      <p:sp>
        <p:nvSpPr>
          <p:cNvPr id="17" name="Text 14"/>
          <p:cNvSpPr/>
          <p:nvPr/>
        </p:nvSpPr>
        <p:spPr>
          <a:xfrm>
            <a:off x="13597890" y="3346996"/>
            <a:ext cx="3499485" cy="381000"/>
          </a:xfrm>
          <a:prstGeom prst="rect">
            <a:avLst/>
          </a:prstGeom>
          <a:noFill/>
          <a:ln/>
        </p:spPr>
        <p:txBody>
          <a:bodyPr wrap="square" lIns="25400" tIns="25400" rIns="25400" bIns="25400" rtlCol="0" anchor="t">
            <a:normAutofit/>
          </a:bodyPr>
          <a:lstStyle/>
          <a:p>
            <a:pPr marL="0" indent="0" algn="r">
              <a:lnSpc>
                <a:spcPct val="112500"/>
              </a:lnSpc>
              <a:buNone/>
            </a:pPr>
            <a:r>
              <a:rPr lang="en-US" sz="1800" kern="0" spc="108" dirty="0">
                <a:solidFill>
                  <a:srgbClr val="6A7894"/>
                </a:solidFill>
                <a:latin typeface="IBM Plex Mono" pitchFamily="34" charset="0"/>
                <a:ea typeface="IBM Plex Mono" pitchFamily="34" charset="-122"/>
                <a:cs typeface="IBM Plex Mono" pitchFamily="34" charset="-120"/>
              </a:rPr>
              <a:t>2030</a:t>
            </a:r>
            <a:endParaRPr lang="en-US" sz="1800" dirty="0"/>
          </a:p>
        </p:txBody>
      </p:sp>
      <p:sp>
        <p:nvSpPr>
          <p:cNvPr id="18" name="Shape 15"/>
          <p:cNvSpPr/>
          <p:nvPr/>
        </p:nvSpPr>
        <p:spPr>
          <a:xfrm>
            <a:off x="838200" y="3908971"/>
            <a:ext cx="16611600" cy="2771775"/>
          </a:xfrm>
          <a:prstGeom prst="roundRect">
            <a:avLst>
              <a:gd name="adj" fmla="val 4811"/>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19" name="Shape 16"/>
          <p:cNvSpPr/>
          <p:nvPr/>
        </p:nvSpPr>
        <p:spPr>
          <a:xfrm>
            <a:off x="847725" y="3918496"/>
            <a:ext cx="16592550" cy="514350"/>
          </a:xfrm>
          <a:prstGeom prst="rect">
            <a:avLst/>
          </a:prstGeom>
          <a:solidFill>
            <a:srgbClr val="1D3064"/>
          </a:solidFill>
          <a:ln/>
        </p:spPr>
        <p:txBody>
          <a:bodyPr/>
          <a:lstStyle/>
          <a:p>
            <a:endParaRPr lang="en-US"/>
          </a:p>
        </p:txBody>
      </p:sp>
      <p:sp>
        <p:nvSpPr>
          <p:cNvPr id="20" name="Text 17"/>
          <p:cNvSpPr/>
          <p:nvPr/>
        </p:nvSpPr>
        <p:spPr>
          <a:xfrm>
            <a:off x="1076325" y="4004221"/>
            <a:ext cx="7620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08" dirty="0">
                <a:solidFill>
                  <a:srgbClr val="C3CCDD"/>
                </a:solidFill>
                <a:latin typeface="IBM Plex Mono" pitchFamily="34" charset="0"/>
                <a:ea typeface="IBM Plex Mono" pitchFamily="34" charset="-122"/>
                <a:cs typeface="IBM Plex Mono" pitchFamily="34" charset="-120"/>
              </a:rPr>
              <a:t>YEAR</a:t>
            </a:r>
            <a:endParaRPr lang="en-US" sz="1800" dirty="0"/>
          </a:p>
        </p:txBody>
      </p:sp>
      <p:sp>
        <p:nvSpPr>
          <p:cNvPr id="21" name="Text 18"/>
          <p:cNvSpPr/>
          <p:nvPr/>
        </p:nvSpPr>
        <p:spPr>
          <a:xfrm>
            <a:off x="2219325" y="4004221"/>
            <a:ext cx="3189486"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08" dirty="0">
                <a:solidFill>
                  <a:srgbClr val="C3CCDD"/>
                </a:solidFill>
                <a:latin typeface="IBM Plex Mono" pitchFamily="34" charset="0"/>
                <a:ea typeface="IBM Plex Mono" pitchFamily="34" charset="-122"/>
                <a:cs typeface="IBM Plex Mono" pitchFamily="34" charset="-120"/>
              </a:rPr>
              <a:t>PROJECTED REVENUE</a:t>
            </a:r>
            <a:endParaRPr lang="en-US" sz="1800" dirty="0"/>
          </a:p>
        </p:txBody>
      </p:sp>
      <p:sp>
        <p:nvSpPr>
          <p:cNvPr id="22" name="Text 19"/>
          <p:cNvSpPr/>
          <p:nvPr/>
        </p:nvSpPr>
        <p:spPr>
          <a:xfrm>
            <a:off x="5759797" y="4004221"/>
            <a:ext cx="236078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08" dirty="0">
                <a:solidFill>
                  <a:srgbClr val="C3CCDD"/>
                </a:solidFill>
                <a:latin typeface="IBM Plex Mono" pitchFamily="34" charset="0"/>
                <a:ea typeface="IBM Plex Mono" pitchFamily="34" charset="-122"/>
                <a:cs typeface="IBM Plex Mono" pitchFamily="34" charset="-120"/>
              </a:rPr>
              <a:t>OPERATORS</a:t>
            </a:r>
            <a:endParaRPr lang="en-US" sz="1800" dirty="0"/>
          </a:p>
        </p:txBody>
      </p:sp>
      <p:sp>
        <p:nvSpPr>
          <p:cNvPr id="23" name="Shape 20"/>
          <p:cNvSpPr/>
          <p:nvPr/>
        </p:nvSpPr>
        <p:spPr>
          <a:xfrm>
            <a:off x="8267105" y="3918496"/>
            <a:ext cx="3701355" cy="514350"/>
          </a:xfrm>
          <a:prstGeom prst="rect">
            <a:avLst/>
          </a:prstGeom>
          <a:solidFill>
            <a:srgbClr val="26407F"/>
          </a:solidFill>
          <a:ln/>
        </p:spPr>
        <p:txBody>
          <a:bodyPr/>
          <a:lstStyle/>
          <a:p>
            <a:endParaRPr lang="en-US"/>
          </a:p>
        </p:txBody>
      </p:sp>
      <p:sp>
        <p:nvSpPr>
          <p:cNvPr id="24" name="Text 21"/>
          <p:cNvSpPr/>
          <p:nvPr/>
        </p:nvSpPr>
        <p:spPr>
          <a:xfrm>
            <a:off x="8495705" y="4004221"/>
            <a:ext cx="3355196"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08" dirty="0">
                <a:solidFill>
                  <a:srgbClr val="FFFFFF"/>
                </a:solidFill>
                <a:latin typeface="IBM Plex Mono" pitchFamily="34" charset="0"/>
                <a:ea typeface="IBM Plex Mono" pitchFamily="34" charset="-122"/>
                <a:cs typeface="IBM Plex Mono" pitchFamily="34" charset="-120"/>
              </a:rPr>
              <a:t>OPERATOR CLIENTS</a:t>
            </a:r>
            <a:endParaRPr lang="en-US" sz="1800" dirty="0"/>
          </a:p>
        </p:txBody>
      </p:sp>
      <p:sp>
        <p:nvSpPr>
          <p:cNvPr id="25" name="Text 22"/>
          <p:cNvSpPr/>
          <p:nvPr/>
        </p:nvSpPr>
        <p:spPr>
          <a:xfrm>
            <a:off x="12197060" y="4004221"/>
            <a:ext cx="2526494"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08" dirty="0">
                <a:solidFill>
                  <a:srgbClr val="C3CCDD"/>
                </a:solidFill>
                <a:latin typeface="IBM Plex Mono" pitchFamily="34" charset="0"/>
                <a:ea typeface="IBM Plex Mono" pitchFamily="34" charset="-122"/>
                <a:cs typeface="IBM Plex Mono" pitchFamily="34" charset="-120"/>
              </a:rPr>
              <a:t>DIRECT CLIENTS</a:t>
            </a:r>
            <a:endParaRPr lang="en-US" sz="1800" dirty="0"/>
          </a:p>
        </p:txBody>
      </p:sp>
      <p:sp>
        <p:nvSpPr>
          <p:cNvPr id="26" name="Text 23"/>
          <p:cNvSpPr/>
          <p:nvPr/>
        </p:nvSpPr>
        <p:spPr>
          <a:xfrm>
            <a:off x="15093851" y="4004221"/>
            <a:ext cx="219492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08" dirty="0">
                <a:solidFill>
                  <a:srgbClr val="C3CCDD"/>
                </a:solidFill>
                <a:latin typeface="IBM Plex Mono" pitchFamily="34" charset="0"/>
                <a:ea typeface="IBM Plex Mono" pitchFamily="34" charset="-122"/>
                <a:cs typeface="IBM Plex Mono" pitchFamily="34" charset="-120"/>
              </a:rPr>
              <a:t>AVG ACV</a:t>
            </a:r>
            <a:endParaRPr lang="en-US" sz="1800" dirty="0"/>
          </a:p>
        </p:txBody>
      </p:sp>
      <p:sp>
        <p:nvSpPr>
          <p:cNvPr id="27" name="Shape 24"/>
          <p:cNvSpPr/>
          <p:nvPr/>
        </p:nvSpPr>
        <p:spPr>
          <a:xfrm>
            <a:off x="847725" y="4432846"/>
            <a:ext cx="16592550" cy="9525"/>
          </a:xfrm>
          <a:prstGeom prst="rect">
            <a:avLst/>
          </a:prstGeom>
          <a:solidFill>
            <a:srgbClr val="EEF1F8"/>
          </a:solidFill>
          <a:ln/>
        </p:spPr>
        <p:txBody>
          <a:bodyPr/>
          <a:lstStyle/>
          <a:p>
            <a:endParaRPr lang="en-US"/>
          </a:p>
        </p:txBody>
      </p:sp>
      <p:sp>
        <p:nvSpPr>
          <p:cNvPr id="28" name="Text 25"/>
          <p:cNvSpPr/>
          <p:nvPr/>
        </p:nvSpPr>
        <p:spPr>
          <a:xfrm>
            <a:off x="1076325" y="4489996"/>
            <a:ext cx="7620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1D3064"/>
                </a:solidFill>
                <a:latin typeface="IBM Plex Mono" pitchFamily="34" charset="0"/>
                <a:ea typeface="IBM Plex Mono" pitchFamily="34" charset="-122"/>
                <a:cs typeface="IBM Plex Mono" pitchFamily="34" charset="-120"/>
              </a:rPr>
              <a:t>2026</a:t>
            </a:r>
            <a:endParaRPr lang="en-US" sz="1800" dirty="0"/>
          </a:p>
        </p:txBody>
      </p:sp>
      <p:sp>
        <p:nvSpPr>
          <p:cNvPr id="29" name="Text 26"/>
          <p:cNvSpPr/>
          <p:nvPr/>
        </p:nvSpPr>
        <p:spPr>
          <a:xfrm>
            <a:off x="2219325" y="4489996"/>
            <a:ext cx="3189486"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b="1" dirty="0">
                <a:solidFill>
                  <a:srgbClr val="1D3064"/>
                </a:solidFill>
                <a:latin typeface="IBM Plex Sans" pitchFamily="34" charset="0"/>
                <a:ea typeface="IBM Plex Sans" pitchFamily="34" charset="-122"/>
                <a:cs typeface="IBM Plex Sans" pitchFamily="34" charset="-120"/>
              </a:rPr>
              <a:t>$250K to $500K</a:t>
            </a:r>
            <a:endParaRPr lang="en-US" sz="1800" dirty="0"/>
          </a:p>
        </p:txBody>
      </p:sp>
      <p:sp>
        <p:nvSpPr>
          <p:cNvPr id="30" name="Text 27"/>
          <p:cNvSpPr/>
          <p:nvPr/>
        </p:nvSpPr>
        <p:spPr>
          <a:xfrm>
            <a:off x="5759797" y="4489996"/>
            <a:ext cx="236078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2 to 3</a:t>
            </a:r>
            <a:endParaRPr lang="en-US" sz="1800" dirty="0"/>
          </a:p>
        </p:txBody>
      </p:sp>
      <p:sp>
        <p:nvSpPr>
          <p:cNvPr id="31" name="Shape 28"/>
          <p:cNvSpPr/>
          <p:nvPr/>
        </p:nvSpPr>
        <p:spPr>
          <a:xfrm>
            <a:off x="8267105" y="4442371"/>
            <a:ext cx="3701355" cy="438150"/>
          </a:xfrm>
          <a:prstGeom prst="rect">
            <a:avLst/>
          </a:prstGeom>
          <a:solidFill>
            <a:srgbClr val="F2F4FF"/>
          </a:solidFill>
          <a:ln/>
        </p:spPr>
        <p:txBody>
          <a:bodyPr/>
          <a:lstStyle/>
          <a:p>
            <a:endParaRPr lang="en-US"/>
          </a:p>
        </p:txBody>
      </p:sp>
      <p:sp>
        <p:nvSpPr>
          <p:cNvPr id="32" name="Text 29"/>
          <p:cNvSpPr/>
          <p:nvPr/>
        </p:nvSpPr>
        <p:spPr>
          <a:xfrm>
            <a:off x="8495705" y="4489996"/>
            <a:ext cx="3355196"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b="1" dirty="0">
                <a:solidFill>
                  <a:srgbClr val="4A56D6"/>
                </a:solidFill>
                <a:latin typeface="IBM Plex Mono" pitchFamily="34" charset="0"/>
                <a:ea typeface="IBM Plex Mono" pitchFamily="34" charset="-122"/>
                <a:cs typeface="IBM Plex Mono" pitchFamily="34" charset="-120"/>
              </a:rPr>
              <a:t>Initial deployments</a:t>
            </a:r>
            <a:endParaRPr lang="en-US" sz="1800" dirty="0"/>
          </a:p>
        </p:txBody>
      </p:sp>
      <p:sp>
        <p:nvSpPr>
          <p:cNvPr id="33" name="Text 30"/>
          <p:cNvSpPr/>
          <p:nvPr/>
        </p:nvSpPr>
        <p:spPr>
          <a:xfrm>
            <a:off x="12197060" y="4489996"/>
            <a:ext cx="2526494"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3 to 5</a:t>
            </a:r>
            <a:endParaRPr lang="en-US" sz="1800" dirty="0"/>
          </a:p>
        </p:txBody>
      </p:sp>
      <p:sp>
        <p:nvSpPr>
          <p:cNvPr id="34" name="Text 31"/>
          <p:cNvSpPr/>
          <p:nvPr/>
        </p:nvSpPr>
        <p:spPr>
          <a:xfrm>
            <a:off x="15093851" y="4489996"/>
            <a:ext cx="219492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~$64K</a:t>
            </a:r>
            <a:endParaRPr lang="en-US" sz="1800" dirty="0"/>
          </a:p>
        </p:txBody>
      </p:sp>
      <p:sp>
        <p:nvSpPr>
          <p:cNvPr id="35" name="Shape 32"/>
          <p:cNvSpPr/>
          <p:nvPr/>
        </p:nvSpPr>
        <p:spPr>
          <a:xfrm>
            <a:off x="847725" y="4880521"/>
            <a:ext cx="16592550" cy="447675"/>
          </a:xfrm>
          <a:prstGeom prst="rect">
            <a:avLst/>
          </a:prstGeom>
          <a:solidFill>
            <a:srgbClr val="FAFBFE"/>
          </a:solidFill>
          <a:ln/>
        </p:spPr>
        <p:txBody>
          <a:bodyPr/>
          <a:lstStyle/>
          <a:p>
            <a:endParaRPr lang="en-US"/>
          </a:p>
        </p:txBody>
      </p:sp>
      <p:sp>
        <p:nvSpPr>
          <p:cNvPr id="36" name="Shape 33"/>
          <p:cNvSpPr/>
          <p:nvPr/>
        </p:nvSpPr>
        <p:spPr>
          <a:xfrm>
            <a:off x="847725" y="4880521"/>
            <a:ext cx="16592550" cy="9525"/>
          </a:xfrm>
          <a:prstGeom prst="rect">
            <a:avLst/>
          </a:prstGeom>
          <a:solidFill>
            <a:srgbClr val="EEF1F8"/>
          </a:solidFill>
          <a:ln/>
        </p:spPr>
        <p:txBody>
          <a:bodyPr/>
          <a:lstStyle/>
          <a:p>
            <a:endParaRPr lang="en-US"/>
          </a:p>
        </p:txBody>
      </p:sp>
      <p:sp>
        <p:nvSpPr>
          <p:cNvPr id="37" name="Text 34"/>
          <p:cNvSpPr/>
          <p:nvPr/>
        </p:nvSpPr>
        <p:spPr>
          <a:xfrm>
            <a:off x="1076325" y="4937671"/>
            <a:ext cx="7620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1D3064"/>
                </a:solidFill>
                <a:latin typeface="IBM Plex Mono" pitchFamily="34" charset="0"/>
                <a:ea typeface="IBM Plex Mono" pitchFamily="34" charset="-122"/>
                <a:cs typeface="IBM Plex Mono" pitchFamily="34" charset="-120"/>
              </a:rPr>
              <a:t>2027</a:t>
            </a:r>
            <a:endParaRPr lang="en-US" sz="1800" dirty="0"/>
          </a:p>
        </p:txBody>
      </p:sp>
      <p:sp>
        <p:nvSpPr>
          <p:cNvPr id="38" name="Text 35"/>
          <p:cNvSpPr/>
          <p:nvPr/>
        </p:nvSpPr>
        <p:spPr>
          <a:xfrm>
            <a:off x="2219325" y="4937671"/>
            <a:ext cx="3189486"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b="1" dirty="0">
                <a:solidFill>
                  <a:srgbClr val="1D3064"/>
                </a:solidFill>
                <a:latin typeface="IBM Plex Sans" pitchFamily="34" charset="0"/>
                <a:ea typeface="IBM Plex Sans" pitchFamily="34" charset="-122"/>
                <a:cs typeface="IBM Plex Sans" pitchFamily="34" charset="-120"/>
              </a:rPr>
              <a:t>$5M</a:t>
            </a:r>
            <a:endParaRPr lang="en-US" sz="1800" dirty="0"/>
          </a:p>
        </p:txBody>
      </p:sp>
      <p:sp>
        <p:nvSpPr>
          <p:cNvPr id="39" name="Text 36"/>
          <p:cNvSpPr/>
          <p:nvPr/>
        </p:nvSpPr>
        <p:spPr>
          <a:xfrm>
            <a:off x="5759797" y="4937671"/>
            <a:ext cx="236078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~15</a:t>
            </a:r>
            <a:endParaRPr lang="en-US" sz="1800" dirty="0"/>
          </a:p>
        </p:txBody>
      </p:sp>
      <p:sp>
        <p:nvSpPr>
          <p:cNvPr id="40" name="Shape 37"/>
          <p:cNvSpPr/>
          <p:nvPr/>
        </p:nvSpPr>
        <p:spPr>
          <a:xfrm>
            <a:off x="8267105" y="4890046"/>
            <a:ext cx="3701355" cy="438150"/>
          </a:xfrm>
          <a:prstGeom prst="rect">
            <a:avLst/>
          </a:prstGeom>
          <a:solidFill>
            <a:srgbClr val="F2F4FF"/>
          </a:solidFill>
          <a:ln/>
        </p:spPr>
        <p:txBody>
          <a:bodyPr/>
          <a:lstStyle/>
          <a:p>
            <a:endParaRPr lang="en-US"/>
          </a:p>
        </p:txBody>
      </p:sp>
      <p:sp>
        <p:nvSpPr>
          <p:cNvPr id="41" name="Text 38"/>
          <p:cNvSpPr/>
          <p:nvPr/>
        </p:nvSpPr>
        <p:spPr>
          <a:xfrm>
            <a:off x="8495705" y="4937671"/>
            <a:ext cx="3355196"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b="1" dirty="0">
                <a:solidFill>
                  <a:srgbClr val="4A56D6"/>
                </a:solidFill>
                <a:latin typeface="IBM Plex Mono" pitchFamily="34" charset="0"/>
                <a:ea typeface="IBM Plex Mono" pitchFamily="34" charset="-122"/>
                <a:cs typeface="IBM Plex Mono" pitchFamily="34" charset="-120"/>
              </a:rPr>
              <a:t>~75</a:t>
            </a:r>
            <a:endParaRPr lang="en-US" sz="1800" dirty="0"/>
          </a:p>
        </p:txBody>
      </p:sp>
      <p:sp>
        <p:nvSpPr>
          <p:cNvPr id="42" name="Text 39"/>
          <p:cNvSpPr/>
          <p:nvPr/>
        </p:nvSpPr>
        <p:spPr>
          <a:xfrm>
            <a:off x="12197060" y="4937671"/>
            <a:ext cx="2526494"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~10</a:t>
            </a:r>
            <a:endParaRPr lang="en-US" sz="1800" dirty="0"/>
          </a:p>
        </p:txBody>
      </p:sp>
      <p:sp>
        <p:nvSpPr>
          <p:cNvPr id="43" name="Text 40"/>
          <p:cNvSpPr/>
          <p:nvPr/>
        </p:nvSpPr>
        <p:spPr>
          <a:xfrm>
            <a:off x="15093851" y="4937671"/>
            <a:ext cx="219492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~$64K</a:t>
            </a:r>
            <a:endParaRPr lang="en-US" sz="1800" dirty="0"/>
          </a:p>
        </p:txBody>
      </p:sp>
      <p:sp>
        <p:nvSpPr>
          <p:cNvPr id="44" name="Shape 41"/>
          <p:cNvSpPr/>
          <p:nvPr/>
        </p:nvSpPr>
        <p:spPr>
          <a:xfrm>
            <a:off x="847725" y="5328196"/>
            <a:ext cx="16592550" cy="9525"/>
          </a:xfrm>
          <a:prstGeom prst="rect">
            <a:avLst/>
          </a:prstGeom>
          <a:solidFill>
            <a:srgbClr val="EEF1F8"/>
          </a:solidFill>
          <a:ln/>
        </p:spPr>
        <p:txBody>
          <a:bodyPr/>
          <a:lstStyle/>
          <a:p>
            <a:endParaRPr lang="en-US"/>
          </a:p>
        </p:txBody>
      </p:sp>
      <p:sp>
        <p:nvSpPr>
          <p:cNvPr id="45" name="Text 42"/>
          <p:cNvSpPr/>
          <p:nvPr/>
        </p:nvSpPr>
        <p:spPr>
          <a:xfrm>
            <a:off x="1076325" y="5385346"/>
            <a:ext cx="7620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1D3064"/>
                </a:solidFill>
                <a:latin typeface="IBM Plex Mono" pitchFamily="34" charset="0"/>
                <a:ea typeface="IBM Plex Mono" pitchFamily="34" charset="-122"/>
                <a:cs typeface="IBM Plex Mono" pitchFamily="34" charset="-120"/>
              </a:rPr>
              <a:t>2028</a:t>
            </a:r>
            <a:endParaRPr lang="en-US" sz="1800" dirty="0"/>
          </a:p>
        </p:txBody>
      </p:sp>
      <p:sp>
        <p:nvSpPr>
          <p:cNvPr id="46" name="Text 43"/>
          <p:cNvSpPr/>
          <p:nvPr/>
        </p:nvSpPr>
        <p:spPr>
          <a:xfrm>
            <a:off x="2219325" y="5385346"/>
            <a:ext cx="3189486"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b="1" dirty="0">
                <a:solidFill>
                  <a:srgbClr val="1D3064"/>
                </a:solidFill>
                <a:latin typeface="IBM Plex Sans" pitchFamily="34" charset="0"/>
                <a:ea typeface="IBM Plex Sans" pitchFamily="34" charset="-122"/>
                <a:cs typeface="IBM Plex Sans" pitchFamily="34" charset="-120"/>
              </a:rPr>
              <a:t>$20M</a:t>
            </a:r>
            <a:endParaRPr lang="en-US" sz="1800" dirty="0"/>
          </a:p>
        </p:txBody>
      </p:sp>
      <p:sp>
        <p:nvSpPr>
          <p:cNvPr id="47" name="Text 44"/>
          <p:cNvSpPr/>
          <p:nvPr/>
        </p:nvSpPr>
        <p:spPr>
          <a:xfrm>
            <a:off x="5759797" y="5385346"/>
            <a:ext cx="236078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~30</a:t>
            </a:r>
            <a:endParaRPr lang="en-US" sz="1800" dirty="0"/>
          </a:p>
        </p:txBody>
      </p:sp>
      <p:sp>
        <p:nvSpPr>
          <p:cNvPr id="48" name="Shape 45"/>
          <p:cNvSpPr/>
          <p:nvPr/>
        </p:nvSpPr>
        <p:spPr>
          <a:xfrm>
            <a:off x="8267105" y="5337721"/>
            <a:ext cx="3701355" cy="438150"/>
          </a:xfrm>
          <a:prstGeom prst="rect">
            <a:avLst/>
          </a:prstGeom>
          <a:solidFill>
            <a:srgbClr val="F2F4FF"/>
          </a:solidFill>
          <a:ln/>
        </p:spPr>
        <p:txBody>
          <a:bodyPr/>
          <a:lstStyle/>
          <a:p>
            <a:endParaRPr lang="en-US"/>
          </a:p>
        </p:txBody>
      </p:sp>
      <p:sp>
        <p:nvSpPr>
          <p:cNvPr id="49" name="Text 46"/>
          <p:cNvSpPr/>
          <p:nvPr/>
        </p:nvSpPr>
        <p:spPr>
          <a:xfrm>
            <a:off x="8495705" y="5385346"/>
            <a:ext cx="3355196"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b="1" dirty="0">
                <a:solidFill>
                  <a:srgbClr val="4A56D6"/>
                </a:solidFill>
                <a:latin typeface="IBM Plex Mono" pitchFamily="34" charset="0"/>
                <a:ea typeface="IBM Plex Mono" pitchFamily="34" charset="-122"/>
                <a:cs typeface="IBM Plex Mono" pitchFamily="34" charset="-120"/>
              </a:rPr>
              <a:t>~240</a:t>
            </a:r>
            <a:endParaRPr lang="en-US" sz="1800" dirty="0"/>
          </a:p>
        </p:txBody>
      </p:sp>
      <p:sp>
        <p:nvSpPr>
          <p:cNvPr id="50" name="Text 47"/>
          <p:cNvSpPr/>
          <p:nvPr/>
        </p:nvSpPr>
        <p:spPr>
          <a:xfrm>
            <a:off x="12197060" y="5385346"/>
            <a:ext cx="2526494"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~20</a:t>
            </a:r>
            <a:endParaRPr lang="en-US" sz="1800" dirty="0"/>
          </a:p>
        </p:txBody>
      </p:sp>
      <p:sp>
        <p:nvSpPr>
          <p:cNvPr id="51" name="Text 48"/>
          <p:cNvSpPr/>
          <p:nvPr/>
        </p:nvSpPr>
        <p:spPr>
          <a:xfrm>
            <a:off x="15093851" y="5385346"/>
            <a:ext cx="219492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$75K+</a:t>
            </a:r>
            <a:endParaRPr lang="en-US" sz="1800" dirty="0"/>
          </a:p>
        </p:txBody>
      </p:sp>
      <p:sp>
        <p:nvSpPr>
          <p:cNvPr id="52" name="Shape 49"/>
          <p:cNvSpPr/>
          <p:nvPr/>
        </p:nvSpPr>
        <p:spPr>
          <a:xfrm>
            <a:off x="847725" y="5775871"/>
            <a:ext cx="16592550" cy="447675"/>
          </a:xfrm>
          <a:prstGeom prst="rect">
            <a:avLst/>
          </a:prstGeom>
          <a:solidFill>
            <a:srgbClr val="FAFBFE"/>
          </a:solidFill>
          <a:ln/>
        </p:spPr>
        <p:txBody>
          <a:bodyPr/>
          <a:lstStyle/>
          <a:p>
            <a:endParaRPr lang="en-US"/>
          </a:p>
        </p:txBody>
      </p:sp>
      <p:sp>
        <p:nvSpPr>
          <p:cNvPr id="53" name="Shape 50"/>
          <p:cNvSpPr/>
          <p:nvPr/>
        </p:nvSpPr>
        <p:spPr>
          <a:xfrm>
            <a:off x="847725" y="5775871"/>
            <a:ext cx="16592550" cy="9525"/>
          </a:xfrm>
          <a:prstGeom prst="rect">
            <a:avLst/>
          </a:prstGeom>
          <a:solidFill>
            <a:srgbClr val="EEF1F8"/>
          </a:solidFill>
          <a:ln/>
        </p:spPr>
        <p:txBody>
          <a:bodyPr/>
          <a:lstStyle/>
          <a:p>
            <a:endParaRPr lang="en-US"/>
          </a:p>
        </p:txBody>
      </p:sp>
      <p:sp>
        <p:nvSpPr>
          <p:cNvPr id="54" name="Text 51"/>
          <p:cNvSpPr/>
          <p:nvPr/>
        </p:nvSpPr>
        <p:spPr>
          <a:xfrm>
            <a:off x="1076325" y="5833021"/>
            <a:ext cx="7620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1D3064"/>
                </a:solidFill>
                <a:latin typeface="IBM Plex Mono" pitchFamily="34" charset="0"/>
                <a:ea typeface="IBM Plex Mono" pitchFamily="34" charset="-122"/>
                <a:cs typeface="IBM Plex Mono" pitchFamily="34" charset="-120"/>
              </a:rPr>
              <a:t>2029</a:t>
            </a:r>
            <a:endParaRPr lang="en-US" sz="1800" dirty="0"/>
          </a:p>
        </p:txBody>
      </p:sp>
      <p:sp>
        <p:nvSpPr>
          <p:cNvPr id="55" name="Text 52"/>
          <p:cNvSpPr/>
          <p:nvPr/>
        </p:nvSpPr>
        <p:spPr>
          <a:xfrm>
            <a:off x="2219325" y="5833021"/>
            <a:ext cx="3189486"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b="1" dirty="0">
                <a:solidFill>
                  <a:srgbClr val="1D3064"/>
                </a:solidFill>
                <a:latin typeface="IBM Plex Sans" pitchFamily="34" charset="0"/>
                <a:ea typeface="IBM Plex Sans" pitchFamily="34" charset="-122"/>
                <a:cs typeface="IBM Plex Sans" pitchFamily="34" charset="-120"/>
              </a:rPr>
              <a:t>$50M</a:t>
            </a:r>
            <a:endParaRPr lang="en-US" sz="1800" dirty="0"/>
          </a:p>
        </p:txBody>
      </p:sp>
      <p:sp>
        <p:nvSpPr>
          <p:cNvPr id="56" name="Text 53"/>
          <p:cNvSpPr/>
          <p:nvPr/>
        </p:nvSpPr>
        <p:spPr>
          <a:xfrm>
            <a:off x="5759797" y="5833021"/>
            <a:ext cx="236078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~50</a:t>
            </a:r>
            <a:endParaRPr lang="en-US" sz="1800" dirty="0"/>
          </a:p>
        </p:txBody>
      </p:sp>
      <p:sp>
        <p:nvSpPr>
          <p:cNvPr id="57" name="Shape 54"/>
          <p:cNvSpPr/>
          <p:nvPr/>
        </p:nvSpPr>
        <p:spPr>
          <a:xfrm>
            <a:off x="8267105" y="5785396"/>
            <a:ext cx="3701355" cy="438150"/>
          </a:xfrm>
          <a:prstGeom prst="rect">
            <a:avLst/>
          </a:prstGeom>
          <a:solidFill>
            <a:srgbClr val="F2F4FF"/>
          </a:solidFill>
          <a:ln/>
        </p:spPr>
        <p:txBody>
          <a:bodyPr/>
          <a:lstStyle/>
          <a:p>
            <a:endParaRPr lang="en-US"/>
          </a:p>
        </p:txBody>
      </p:sp>
      <p:sp>
        <p:nvSpPr>
          <p:cNvPr id="58" name="Text 55"/>
          <p:cNvSpPr/>
          <p:nvPr/>
        </p:nvSpPr>
        <p:spPr>
          <a:xfrm>
            <a:off x="8495705" y="5833021"/>
            <a:ext cx="3355196"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b="1" dirty="0">
                <a:solidFill>
                  <a:srgbClr val="4A56D6"/>
                </a:solidFill>
                <a:latin typeface="IBM Plex Mono" pitchFamily="34" charset="0"/>
                <a:ea typeface="IBM Plex Mono" pitchFamily="34" charset="-122"/>
                <a:cs typeface="IBM Plex Mono" pitchFamily="34" charset="-120"/>
              </a:rPr>
              <a:t>~500</a:t>
            </a:r>
            <a:endParaRPr lang="en-US" sz="1800" dirty="0"/>
          </a:p>
        </p:txBody>
      </p:sp>
      <p:sp>
        <p:nvSpPr>
          <p:cNvPr id="59" name="Text 56"/>
          <p:cNvSpPr/>
          <p:nvPr/>
        </p:nvSpPr>
        <p:spPr>
          <a:xfrm>
            <a:off x="12197060" y="5833021"/>
            <a:ext cx="2526494"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~30</a:t>
            </a:r>
            <a:endParaRPr lang="en-US" sz="1800" dirty="0"/>
          </a:p>
        </p:txBody>
      </p:sp>
      <p:sp>
        <p:nvSpPr>
          <p:cNvPr id="60" name="Text 57"/>
          <p:cNvSpPr/>
          <p:nvPr/>
        </p:nvSpPr>
        <p:spPr>
          <a:xfrm>
            <a:off x="15093851" y="5833021"/>
            <a:ext cx="219492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$88K+</a:t>
            </a:r>
            <a:endParaRPr lang="en-US" sz="1800" dirty="0"/>
          </a:p>
        </p:txBody>
      </p:sp>
      <p:sp>
        <p:nvSpPr>
          <p:cNvPr id="61" name="Shape 58"/>
          <p:cNvSpPr/>
          <p:nvPr/>
        </p:nvSpPr>
        <p:spPr>
          <a:xfrm>
            <a:off x="847725" y="6223546"/>
            <a:ext cx="16592550" cy="9525"/>
          </a:xfrm>
          <a:prstGeom prst="rect">
            <a:avLst/>
          </a:prstGeom>
          <a:solidFill>
            <a:srgbClr val="EEF1F8"/>
          </a:solidFill>
          <a:ln/>
        </p:spPr>
        <p:txBody>
          <a:bodyPr/>
          <a:lstStyle/>
          <a:p>
            <a:endParaRPr lang="en-US"/>
          </a:p>
        </p:txBody>
      </p:sp>
      <p:sp>
        <p:nvSpPr>
          <p:cNvPr id="62" name="Text 59"/>
          <p:cNvSpPr/>
          <p:nvPr/>
        </p:nvSpPr>
        <p:spPr>
          <a:xfrm>
            <a:off x="1076325" y="6280696"/>
            <a:ext cx="76200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1D3064"/>
                </a:solidFill>
                <a:latin typeface="IBM Plex Mono" pitchFamily="34" charset="0"/>
                <a:ea typeface="IBM Plex Mono" pitchFamily="34" charset="-122"/>
                <a:cs typeface="IBM Plex Mono" pitchFamily="34" charset="-120"/>
              </a:rPr>
              <a:t>2030</a:t>
            </a:r>
            <a:endParaRPr lang="en-US" sz="1800" dirty="0"/>
          </a:p>
        </p:txBody>
      </p:sp>
      <p:sp>
        <p:nvSpPr>
          <p:cNvPr id="63" name="Text 60"/>
          <p:cNvSpPr/>
          <p:nvPr/>
        </p:nvSpPr>
        <p:spPr>
          <a:xfrm>
            <a:off x="2219325" y="6280696"/>
            <a:ext cx="3189486"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b="1" dirty="0">
                <a:solidFill>
                  <a:srgbClr val="1D3064"/>
                </a:solidFill>
                <a:latin typeface="IBM Plex Sans" pitchFamily="34" charset="0"/>
                <a:ea typeface="IBM Plex Sans" pitchFamily="34" charset="-122"/>
                <a:cs typeface="IBM Plex Sans" pitchFamily="34" charset="-120"/>
              </a:rPr>
              <a:t>$100M</a:t>
            </a:r>
            <a:endParaRPr lang="en-US" sz="1800" dirty="0"/>
          </a:p>
        </p:txBody>
      </p:sp>
      <p:sp>
        <p:nvSpPr>
          <p:cNvPr id="64" name="Text 61"/>
          <p:cNvSpPr/>
          <p:nvPr/>
        </p:nvSpPr>
        <p:spPr>
          <a:xfrm>
            <a:off x="5759797" y="6280696"/>
            <a:ext cx="236078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~70</a:t>
            </a:r>
            <a:endParaRPr lang="en-US" sz="1800" dirty="0"/>
          </a:p>
        </p:txBody>
      </p:sp>
      <p:sp>
        <p:nvSpPr>
          <p:cNvPr id="65" name="Shape 62"/>
          <p:cNvSpPr/>
          <p:nvPr/>
        </p:nvSpPr>
        <p:spPr>
          <a:xfrm>
            <a:off x="8267105" y="6233071"/>
            <a:ext cx="3701355" cy="438150"/>
          </a:xfrm>
          <a:prstGeom prst="rect">
            <a:avLst/>
          </a:prstGeom>
          <a:solidFill>
            <a:srgbClr val="F2F4FF"/>
          </a:solidFill>
          <a:ln/>
        </p:spPr>
        <p:txBody>
          <a:bodyPr/>
          <a:lstStyle/>
          <a:p>
            <a:endParaRPr lang="en-US"/>
          </a:p>
        </p:txBody>
      </p:sp>
      <p:sp>
        <p:nvSpPr>
          <p:cNvPr id="66" name="Text 63"/>
          <p:cNvSpPr/>
          <p:nvPr/>
        </p:nvSpPr>
        <p:spPr>
          <a:xfrm>
            <a:off x="8495705" y="6280696"/>
            <a:ext cx="3355196"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b="1" dirty="0">
                <a:solidFill>
                  <a:srgbClr val="4A56D6"/>
                </a:solidFill>
                <a:latin typeface="IBM Plex Mono" pitchFamily="34" charset="0"/>
                <a:ea typeface="IBM Plex Mono" pitchFamily="34" charset="-122"/>
                <a:cs typeface="IBM Plex Mono" pitchFamily="34" charset="-120"/>
              </a:rPr>
              <a:t>~840</a:t>
            </a:r>
            <a:endParaRPr lang="en-US" sz="1800" dirty="0"/>
          </a:p>
        </p:txBody>
      </p:sp>
      <p:sp>
        <p:nvSpPr>
          <p:cNvPr id="67" name="Text 64"/>
          <p:cNvSpPr/>
          <p:nvPr/>
        </p:nvSpPr>
        <p:spPr>
          <a:xfrm>
            <a:off x="12197060" y="6280696"/>
            <a:ext cx="2526494"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~40</a:t>
            </a:r>
            <a:endParaRPr lang="en-US" sz="1800" dirty="0"/>
          </a:p>
        </p:txBody>
      </p:sp>
      <p:sp>
        <p:nvSpPr>
          <p:cNvPr id="68" name="Text 65"/>
          <p:cNvSpPr/>
          <p:nvPr/>
        </p:nvSpPr>
        <p:spPr>
          <a:xfrm>
            <a:off x="15093851" y="6280696"/>
            <a:ext cx="219492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dirty="0">
                <a:solidFill>
                  <a:srgbClr val="4A5775"/>
                </a:solidFill>
                <a:latin typeface="IBM Plex Sans" pitchFamily="34" charset="0"/>
                <a:ea typeface="IBM Plex Sans" pitchFamily="34" charset="-122"/>
                <a:cs typeface="IBM Plex Sans" pitchFamily="34" charset="-120"/>
              </a:rPr>
              <a:t>$100K+</a:t>
            </a:r>
            <a:endParaRPr lang="en-US" sz="1800" dirty="0"/>
          </a:p>
        </p:txBody>
      </p:sp>
      <p:sp>
        <p:nvSpPr>
          <p:cNvPr id="69" name="Shape 66"/>
          <p:cNvSpPr/>
          <p:nvPr/>
        </p:nvSpPr>
        <p:spPr>
          <a:xfrm>
            <a:off x="838200" y="6814096"/>
            <a:ext cx="5422850" cy="1531144"/>
          </a:xfrm>
          <a:prstGeom prst="roundRect">
            <a:avLst>
              <a:gd name="adj" fmla="val 8709"/>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70" name="Text 67"/>
          <p:cNvSpPr/>
          <p:nvPr/>
        </p:nvSpPr>
        <p:spPr>
          <a:xfrm>
            <a:off x="1057275" y="6956971"/>
            <a:ext cx="5483170" cy="344686"/>
          </a:xfrm>
          <a:prstGeom prst="rect">
            <a:avLst/>
          </a:prstGeom>
          <a:noFill/>
          <a:ln/>
        </p:spPr>
        <p:txBody>
          <a:bodyPr wrap="square" lIns="25400" tIns="25400" rIns="25400" bIns="25400" rtlCol="0" anchor="t">
            <a:normAutofit lnSpcReduction="10000"/>
          </a:bodyPr>
          <a:lstStyle/>
          <a:p>
            <a:pPr marL="0" indent="0" algn="l">
              <a:lnSpc>
                <a:spcPct val="100625"/>
              </a:lnSpc>
              <a:buNone/>
            </a:pPr>
            <a:r>
              <a:rPr lang="en-US" sz="2100" b="1" dirty="0">
                <a:solidFill>
                  <a:srgbClr val="1D3064"/>
                </a:solidFill>
                <a:latin typeface="Ubuntu" pitchFamily="34" charset="0"/>
                <a:ea typeface="Ubuntu" pitchFamily="34" charset="-122"/>
                <a:cs typeface="Ubuntu" pitchFamily="34" charset="-120"/>
              </a:rPr>
              <a:t>Operator leverage</a:t>
            </a:r>
            <a:endParaRPr lang="en-US" sz="2100" dirty="0"/>
          </a:p>
        </p:txBody>
      </p:sp>
      <p:sp>
        <p:nvSpPr>
          <p:cNvPr id="71" name="Text 68"/>
          <p:cNvSpPr/>
          <p:nvPr/>
        </p:nvSpPr>
        <p:spPr>
          <a:xfrm>
            <a:off x="1057275" y="7311182"/>
            <a:ext cx="5134241" cy="632222"/>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Sans" pitchFamily="34" charset="0"/>
                <a:ea typeface="IBM Plex Sans" pitchFamily="34" charset="-122"/>
                <a:cs typeface="IBM Plex Sans" pitchFamily="34" charset="-120"/>
              </a:rPr>
              <a:t>One operator relationship expands across multiple client environments.</a:t>
            </a:r>
            <a:endParaRPr lang="en-US" sz="1800" dirty="0"/>
          </a:p>
        </p:txBody>
      </p:sp>
      <p:sp>
        <p:nvSpPr>
          <p:cNvPr id="72" name="Shape 69"/>
          <p:cNvSpPr/>
          <p:nvPr/>
        </p:nvSpPr>
        <p:spPr>
          <a:xfrm>
            <a:off x="6432500" y="6814096"/>
            <a:ext cx="5422850" cy="1531144"/>
          </a:xfrm>
          <a:prstGeom prst="roundRect">
            <a:avLst>
              <a:gd name="adj" fmla="val 8709"/>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73" name="Text 70"/>
          <p:cNvSpPr/>
          <p:nvPr/>
        </p:nvSpPr>
        <p:spPr>
          <a:xfrm>
            <a:off x="6651575" y="6956971"/>
            <a:ext cx="5483170" cy="344686"/>
          </a:xfrm>
          <a:prstGeom prst="rect">
            <a:avLst/>
          </a:prstGeom>
          <a:noFill/>
          <a:ln/>
        </p:spPr>
        <p:txBody>
          <a:bodyPr wrap="square" lIns="25400" tIns="25400" rIns="25400" bIns="25400" rtlCol="0" anchor="t">
            <a:normAutofit lnSpcReduction="10000"/>
          </a:bodyPr>
          <a:lstStyle/>
          <a:p>
            <a:pPr marL="0" indent="0" algn="l">
              <a:lnSpc>
                <a:spcPct val="100625"/>
              </a:lnSpc>
              <a:buNone/>
            </a:pPr>
            <a:r>
              <a:rPr lang="en-US" sz="2100" b="1" dirty="0">
                <a:solidFill>
                  <a:srgbClr val="1D3064"/>
                </a:solidFill>
                <a:latin typeface="Ubuntu" pitchFamily="34" charset="0"/>
                <a:ea typeface="Ubuntu" pitchFamily="34" charset="-122"/>
                <a:cs typeface="Ubuntu" pitchFamily="34" charset="-120"/>
              </a:rPr>
              <a:t>ACV expansion</a:t>
            </a:r>
            <a:endParaRPr lang="en-US" sz="2100" dirty="0"/>
          </a:p>
        </p:txBody>
      </p:sp>
      <p:sp>
        <p:nvSpPr>
          <p:cNvPr id="74" name="Text 71"/>
          <p:cNvSpPr/>
          <p:nvPr/>
        </p:nvSpPr>
        <p:spPr>
          <a:xfrm>
            <a:off x="6651575" y="7311182"/>
            <a:ext cx="5134241" cy="632222"/>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Sans" pitchFamily="34" charset="0"/>
                <a:ea typeface="IBM Plex Sans" pitchFamily="34" charset="-122"/>
                <a:cs typeface="IBM Plex Sans" pitchFamily="34" charset="-120"/>
              </a:rPr>
              <a:t>Revenue grows as customers add workflows, users, and governed use cases.</a:t>
            </a:r>
            <a:endParaRPr lang="en-US" sz="1800" dirty="0"/>
          </a:p>
        </p:txBody>
      </p:sp>
      <p:sp>
        <p:nvSpPr>
          <p:cNvPr id="75" name="Shape 72"/>
          <p:cNvSpPr/>
          <p:nvPr/>
        </p:nvSpPr>
        <p:spPr>
          <a:xfrm>
            <a:off x="12026801" y="6814096"/>
            <a:ext cx="5422850" cy="1531144"/>
          </a:xfrm>
          <a:prstGeom prst="roundRect">
            <a:avLst>
              <a:gd name="adj" fmla="val 8709"/>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76" name="Text 73"/>
          <p:cNvSpPr/>
          <p:nvPr/>
        </p:nvSpPr>
        <p:spPr>
          <a:xfrm>
            <a:off x="12245876" y="6956971"/>
            <a:ext cx="5483170" cy="344686"/>
          </a:xfrm>
          <a:prstGeom prst="rect">
            <a:avLst/>
          </a:prstGeom>
          <a:noFill/>
          <a:ln/>
        </p:spPr>
        <p:txBody>
          <a:bodyPr wrap="square" lIns="25400" tIns="25400" rIns="25400" bIns="25400" rtlCol="0" anchor="t">
            <a:normAutofit lnSpcReduction="10000"/>
          </a:bodyPr>
          <a:lstStyle/>
          <a:p>
            <a:pPr marL="0" indent="0" algn="l">
              <a:lnSpc>
                <a:spcPct val="100625"/>
              </a:lnSpc>
              <a:buNone/>
            </a:pPr>
            <a:r>
              <a:rPr lang="en-US" sz="2100" b="1" dirty="0">
                <a:solidFill>
                  <a:srgbClr val="1D3064"/>
                </a:solidFill>
                <a:latin typeface="Ubuntu" pitchFamily="34" charset="0"/>
                <a:ea typeface="Ubuntu" pitchFamily="34" charset="-122"/>
                <a:cs typeface="Ubuntu" pitchFamily="34" charset="-120"/>
              </a:rPr>
              <a:t>Platform mix</a:t>
            </a:r>
            <a:endParaRPr lang="en-US" sz="2100" dirty="0"/>
          </a:p>
        </p:txBody>
      </p:sp>
      <p:sp>
        <p:nvSpPr>
          <p:cNvPr id="77" name="Text 74"/>
          <p:cNvSpPr/>
          <p:nvPr/>
        </p:nvSpPr>
        <p:spPr>
          <a:xfrm>
            <a:off x="12245876" y="7311182"/>
            <a:ext cx="5134241" cy="929283"/>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Sans" pitchFamily="34" charset="0"/>
                <a:ea typeface="IBM Plex Sans" pitchFamily="34" charset="-122"/>
                <a:cs typeface="IBM Plex Sans" pitchFamily="34" charset="-120"/>
              </a:rPr>
              <a:t>Operator-led recurring platform revenue becomes the dominant motion as the network scales.</a:t>
            </a:r>
            <a:endParaRPr lang="en-US" sz="1800" dirty="0"/>
          </a:p>
        </p:txBody>
      </p:sp>
      <p:sp>
        <p:nvSpPr>
          <p:cNvPr id="78" name="Shape 75"/>
          <p:cNvSpPr/>
          <p:nvPr/>
        </p:nvSpPr>
        <p:spPr>
          <a:xfrm>
            <a:off x="838200" y="8907066"/>
            <a:ext cx="16611600" cy="9525"/>
          </a:xfrm>
          <a:prstGeom prst="rect">
            <a:avLst/>
          </a:prstGeom>
          <a:solidFill>
            <a:srgbClr val="DDE3EE"/>
          </a:solidFill>
          <a:ln/>
        </p:spPr>
        <p:txBody>
          <a:bodyPr/>
          <a:lstStyle/>
          <a:p>
            <a:endParaRPr lang="en-US"/>
          </a:p>
        </p:txBody>
      </p:sp>
      <p:sp>
        <p:nvSpPr>
          <p:cNvPr id="79" name="Shape 76"/>
          <p:cNvSpPr/>
          <p:nvPr/>
        </p:nvSpPr>
        <p:spPr>
          <a:xfrm>
            <a:off x="838200" y="9497020"/>
            <a:ext cx="1714500" cy="57150"/>
          </a:xfrm>
          <a:prstGeom prst="roundRect">
            <a:avLst>
              <a:gd name="adj" fmla="val 50000"/>
            </a:avLst>
          </a:prstGeom>
          <a:gradFill rotWithShape="1">
            <a:gsLst>
              <a:gs pos="0">
                <a:srgbClr val="89DCEB">
                  <a:alpha val="100000"/>
                </a:srgbClr>
              </a:gs>
              <a:gs pos="38000">
                <a:srgbClr val="74C7EC">
                  <a:alpha val="100000"/>
                </a:srgbClr>
              </a:gs>
              <a:gs pos="100000">
                <a:srgbClr val="7287FD">
                  <a:alpha val="100000"/>
                </a:srgbClr>
              </a:gs>
            </a:gsLst>
            <a:lin ang="0" scaled="0"/>
          </a:gradFill>
          <a:ln/>
        </p:spPr>
        <p:txBody>
          <a:bodyPr/>
          <a:lstStyle/>
          <a:p>
            <a:endParaRPr lang="en-US"/>
          </a:p>
        </p:txBody>
      </p:sp>
      <p:sp>
        <p:nvSpPr>
          <p:cNvPr id="80" name="Text 77"/>
          <p:cNvSpPr/>
          <p:nvPr/>
        </p:nvSpPr>
        <p:spPr>
          <a:xfrm>
            <a:off x="2819400" y="9049941"/>
            <a:ext cx="16093440" cy="347663"/>
          </a:xfrm>
          <a:prstGeom prst="rect">
            <a:avLst/>
          </a:prstGeom>
          <a:noFill/>
          <a:ln/>
        </p:spPr>
        <p:txBody>
          <a:bodyPr wrap="square" lIns="25400" tIns="25400" rIns="25400" bIns="25400" rtlCol="0" anchor="t">
            <a:normAutofit/>
          </a:bodyPr>
          <a:lstStyle/>
          <a:p>
            <a:pPr marL="0" indent="0" algn="l">
              <a:lnSpc>
                <a:spcPct val="98485"/>
              </a:lnSpc>
              <a:buNone/>
            </a:pPr>
            <a:r>
              <a:rPr lang="en-US" sz="1875" dirty="0">
                <a:solidFill>
                  <a:srgbClr val="1D3064"/>
                </a:solidFill>
                <a:latin typeface="IBM Plex Sans" pitchFamily="34" charset="0"/>
                <a:ea typeface="IBM Plex Sans" pitchFamily="34" charset="-122"/>
                <a:cs typeface="IBM Plex Sans" pitchFamily="34" charset="-120"/>
              </a:rPr>
              <a:t>Gross margin target: 75 to 80% SaaS tier; 40 to 50% blended including services.</a:t>
            </a:r>
            <a:endParaRPr lang="en-US" sz="1875" dirty="0"/>
          </a:p>
        </p:txBody>
      </p:sp>
      <p:sp>
        <p:nvSpPr>
          <p:cNvPr id="81" name="Text 78"/>
          <p:cNvSpPr/>
          <p:nvPr/>
        </p:nvSpPr>
        <p:spPr>
          <a:xfrm>
            <a:off x="2819400" y="9407128"/>
            <a:ext cx="15069312" cy="632222"/>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6A7894"/>
                </a:solidFill>
                <a:latin typeface="IBM Plex Sans" pitchFamily="34" charset="0"/>
                <a:ea typeface="IBM Plex Sans" pitchFamily="34" charset="-122"/>
                <a:cs typeface="IBM Plex Sans" pitchFamily="34" charset="-120"/>
              </a:rPr>
              <a:t>Management projections. Revenue scales with operator activation, downstream client deployment, direct customer growth, and ACV expansion.</a:t>
            </a:r>
            <a:endParaRPr lang="en-US" sz="1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18">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838200" y="419100"/>
            <a:ext cx="1827276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APPENDIX A3</a:t>
            </a:r>
            <a:endParaRPr lang="en-US" sz="1800" dirty="0"/>
          </a:p>
        </p:txBody>
      </p:sp>
      <p:sp>
        <p:nvSpPr>
          <p:cNvPr id="3" name="Text 1"/>
          <p:cNvSpPr/>
          <p:nvPr/>
        </p:nvSpPr>
        <p:spPr>
          <a:xfrm>
            <a:off x="838200" y="828675"/>
            <a:ext cx="18272760" cy="558105"/>
          </a:xfrm>
          <a:prstGeom prst="rect">
            <a:avLst/>
          </a:prstGeom>
          <a:noFill/>
          <a:ln/>
        </p:spPr>
        <p:txBody>
          <a:bodyPr wrap="square" lIns="25400" tIns="25400" rIns="25400" bIns="25400" rtlCol="0" anchor="t">
            <a:normAutofit lnSpcReduction="10000"/>
          </a:bodyPr>
          <a:lstStyle/>
          <a:p>
            <a:pPr marL="0" indent="0" algn="l">
              <a:lnSpc>
                <a:spcPct val="92542"/>
              </a:lnSpc>
              <a:buNone/>
            </a:pPr>
            <a:r>
              <a:rPr lang="en-US" sz="3900" b="1" kern="0" spc="-78" dirty="0">
                <a:solidFill>
                  <a:srgbClr val="1D3064"/>
                </a:solidFill>
                <a:latin typeface="Ubuntu" pitchFamily="34" charset="0"/>
                <a:ea typeface="Ubuntu" pitchFamily="34" charset="-122"/>
                <a:cs typeface="Ubuntu" pitchFamily="34" charset="-120"/>
              </a:rPr>
              <a:t>Pipeline &amp; Commercial Detail</a:t>
            </a:r>
            <a:endParaRPr lang="en-US" sz="3900" dirty="0"/>
          </a:p>
        </p:txBody>
      </p:sp>
      <p:sp>
        <p:nvSpPr>
          <p:cNvPr id="4" name="Text 2"/>
          <p:cNvSpPr/>
          <p:nvPr/>
        </p:nvSpPr>
        <p:spPr>
          <a:xfrm>
            <a:off x="838200" y="1415355"/>
            <a:ext cx="18272760" cy="360015"/>
          </a:xfrm>
          <a:prstGeom prst="rect">
            <a:avLst/>
          </a:prstGeom>
          <a:noFill/>
          <a:ln/>
        </p:spPr>
        <p:txBody>
          <a:bodyPr wrap="square" lIns="25400" tIns="25400" rIns="25400" bIns="25400" rtlCol="0" anchor="t">
            <a:normAutofit/>
          </a:bodyPr>
          <a:lstStyle/>
          <a:p>
            <a:pPr marL="0" indent="0" algn="l">
              <a:lnSpc>
                <a:spcPct val="99412"/>
              </a:lnSpc>
              <a:buNone/>
            </a:pPr>
            <a:r>
              <a:rPr lang="en-US" sz="1950" dirty="0">
                <a:solidFill>
                  <a:srgbClr val="4A5775"/>
                </a:solidFill>
                <a:latin typeface="IBM Plex Sans" pitchFamily="34" charset="0"/>
                <a:ea typeface="IBM Plex Sans" pitchFamily="34" charset="-122"/>
                <a:cs typeface="IBM Plex Sans" pitchFamily="34" charset="-120"/>
              </a:rPr>
              <a:t>Early commercial activity is progressing before full GTM activation.</a:t>
            </a:r>
            <a:endParaRPr lang="en-US" sz="1950" dirty="0"/>
          </a:p>
        </p:txBody>
      </p:sp>
      <p:sp>
        <p:nvSpPr>
          <p:cNvPr id="5" name="Shape 3"/>
          <p:cNvSpPr/>
          <p:nvPr/>
        </p:nvSpPr>
        <p:spPr>
          <a:xfrm>
            <a:off x="838200" y="1889671"/>
            <a:ext cx="3781723" cy="1521023"/>
          </a:xfrm>
          <a:prstGeom prst="roundRect">
            <a:avLst>
              <a:gd name="adj" fmla="val 8767"/>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6" name="Text 4"/>
          <p:cNvSpPr/>
          <p:nvPr/>
        </p:nvSpPr>
        <p:spPr>
          <a:xfrm>
            <a:off x="1076325" y="2070646"/>
            <a:ext cx="3636020" cy="578048"/>
          </a:xfrm>
          <a:prstGeom prst="rect">
            <a:avLst/>
          </a:prstGeom>
          <a:noFill/>
          <a:ln/>
        </p:spPr>
        <p:txBody>
          <a:bodyPr wrap="square" lIns="25400" tIns="25400" rIns="25400" bIns="25400" rtlCol="0" anchor="t">
            <a:normAutofit lnSpcReduction="10000"/>
          </a:bodyPr>
          <a:lstStyle/>
          <a:p>
            <a:pPr marL="0" indent="0" algn="l">
              <a:lnSpc>
                <a:spcPct val="91452"/>
              </a:lnSpc>
              <a:buNone/>
            </a:pPr>
            <a:r>
              <a:rPr lang="en-US" sz="4050" b="1" kern="0" spc="-81" dirty="0">
                <a:solidFill>
                  <a:srgbClr val="4A56D6"/>
                </a:solidFill>
                <a:latin typeface="Ubuntu" pitchFamily="34" charset="0"/>
                <a:ea typeface="Ubuntu" pitchFamily="34" charset="-122"/>
                <a:cs typeface="Ubuntu" pitchFamily="34" charset="-120"/>
              </a:rPr>
              <a:t>89</a:t>
            </a:r>
            <a:endParaRPr lang="en-US" sz="4050" dirty="0"/>
          </a:p>
        </p:txBody>
      </p:sp>
      <p:sp>
        <p:nvSpPr>
          <p:cNvPr id="7" name="Text 5"/>
          <p:cNvSpPr/>
          <p:nvPr/>
        </p:nvSpPr>
        <p:spPr>
          <a:xfrm>
            <a:off x="1076325" y="2658219"/>
            <a:ext cx="3636020" cy="32385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4A5775"/>
                </a:solidFill>
                <a:latin typeface="IBM Plex Sans" pitchFamily="34" charset="0"/>
                <a:ea typeface="IBM Plex Sans" pitchFamily="34" charset="-122"/>
                <a:cs typeface="IBM Plex Sans" pitchFamily="34" charset="-120"/>
              </a:rPr>
              <a:t>Leads generated</a:t>
            </a:r>
            <a:endParaRPr lang="en-US" sz="1800" dirty="0"/>
          </a:p>
        </p:txBody>
      </p:sp>
      <p:sp>
        <p:nvSpPr>
          <p:cNvPr id="8" name="Text 6"/>
          <p:cNvSpPr/>
          <p:nvPr/>
        </p:nvSpPr>
        <p:spPr>
          <a:xfrm>
            <a:off x="4581823" y="1889671"/>
            <a:ext cx="495300" cy="1559123"/>
          </a:xfrm>
          <a:prstGeom prst="rect">
            <a:avLst/>
          </a:prstGeom>
          <a:noFill/>
          <a:ln/>
        </p:spPr>
        <p:txBody>
          <a:bodyPr wrap="square" lIns="25400" tIns="25400" rIns="25400" bIns="25400" rtlCol="0" anchor="ctr">
            <a:normAutofit/>
          </a:bodyPr>
          <a:lstStyle/>
          <a:p>
            <a:pPr marL="0" indent="0" algn="ctr">
              <a:lnSpc>
                <a:spcPct val="129730"/>
              </a:lnSpc>
              <a:buNone/>
            </a:pPr>
            <a:r>
              <a:rPr lang="en-US" sz="2400" dirty="0">
                <a:solidFill>
                  <a:srgbClr val="A4AEC2"/>
                </a:solidFill>
                <a:latin typeface="Ubuntu" pitchFamily="34" charset="0"/>
                <a:ea typeface="Ubuntu" pitchFamily="34" charset="-122"/>
                <a:cs typeface="Ubuntu" pitchFamily="34" charset="-120"/>
              </a:rPr>
              <a:t>→</a:t>
            </a:r>
            <a:endParaRPr lang="en-US" sz="2400" dirty="0"/>
          </a:p>
        </p:txBody>
      </p:sp>
      <p:sp>
        <p:nvSpPr>
          <p:cNvPr id="9" name="Shape 7"/>
          <p:cNvSpPr/>
          <p:nvPr/>
        </p:nvSpPr>
        <p:spPr>
          <a:xfrm>
            <a:off x="5039023" y="1889671"/>
            <a:ext cx="3781871" cy="1521023"/>
          </a:xfrm>
          <a:prstGeom prst="roundRect">
            <a:avLst>
              <a:gd name="adj" fmla="val 8767"/>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10" name="Text 8"/>
          <p:cNvSpPr/>
          <p:nvPr/>
        </p:nvSpPr>
        <p:spPr>
          <a:xfrm>
            <a:off x="5277148" y="2070646"/>
            <a:ext cx="3636184" cy="578048"/>
          </a:xfrm>
          <a:prstGeom prst="rect">
            <a:avLst/>
          </a:prstGeom>
          <a:noFill/>
          <a:ln/>
        </p:spPr>
        <p:txBody>
          <a:bodyPr wrap="square" lIns="25400" tIns="25400" rIns="25400" bIns="25400" rtlCol="0" anchor="t">
            <a:normAutofit lnSpcReduction="10000"/>
          </a:bodyPr>
          <a:lstStyle/>
          <a:p>
            <a:pPr marL="0" indent="0" algn="l">
              <a:lnSpc>
                <a:spcPct val="91452"/>
              </a:lnSpc>
              <a:buNone/>
            </a:pPr>
            <a:r>
              <a:rPr lang="en-US" sz="4050" b="1" kern="0" spc="-81" dirty="0">
                <a:solidFill>
                  <a:srgbClr val="4A56D6"/>
                </a:solidFill>
                <a:latin typeface="Ubuntu" pitchFamily="34" charset="0"/>
                <a:ea typeface="Ubuntu" pitchFamily="34" charset="-122"/>
                <a:cs typeface="Ubuntu" pitchFamily="34" charset="-120"/>
              </a:rPr>
              <a:t>30</a:t>
            </a:r>
            <a:endParaRPr lang="en-US" sz="4050" dirty="0"/>
          </a:p>
        </p:txBody>
      </p:sp>
      <p:sp>
        <p:nvSpPr>
          <p:cNvPr id="11" name="Text 9"/>
          <p:cNvSpPr/>
          <p:nvPr/>
        </p:nvSpPr>
        <p:spPr>
          <a:xfrm>
            <a:off x="5277148" y="2658219"/>
            <a:ext cx="3404790" cy="60960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4A5775"/>
                </a:solidFill>
                <a:latin typeface="IBM Plex Sans" pitchFamily="34" charset="0"/>
                <a:ea typeface="IBM Plex Sans" pitchFamily="34" charset="-122"/>
                <a:cs typeface="IBM Plex Sans" pitchFamily="34" charset="-120"/>
              </a:rPr>
              <a:t>Prospects progressed beyond demo</a:t>
            </a:r>
            <a:endParaRPr lang="en-US" sz="1800" dirty="0"/>
          </a:p>
        </p:txBody>
      </p:sp>
      <p:sp>
        <p:nvSpPr>
          <p:cNvPr id="12" name="Text 10"/>
          <p:cNvSpPr/>
          <p:nvPr/>
        </p:nvSpPr>
        <p:spPr>
          <a:xfrm>
            <a:off x="8782794" y="1889671"/>
            <a:ext cx="495300" cy="1559123"/>
          </a:xfrm>
          <a:prstGeom prst="rect">
            <a:avLst/>
          </a:prstGeom>
          <a:noFill/>
          <a:ln/>
        </p:spPr>
        <p:txBody>
          <a:bodyPr wrap="square" lIns="25400" tIns="25400" rIns="25400" bIns="25400" rtlCol="0" anchor="ctr">
            <a:normAutofit/>
          </a:bodyPr>
          <a:lstStyle/>
          <a:p>
            <a:pPr marL="0" indent="0" algn="ctr">
              <a:lnSpc>
                <a:spcPct val="129730"/>
              </a:lnSpc>
              <a:buNone/>
            </a:pPr>
            <a:r>
              <a:rPr lang="en-US" sz="2400" dirty="0">
                <a:solidFill>
                  <a:srgbClr val="A4AEC2"/>
                </a:solidFill>
                <a:latin typeface="Ubuntu" pitchFamily="34" charset="0"/>
                <a:ea typeface="Ubuntu" pitchFamily="34" charset="-122"/>
                <a:cs typeface="Ubuntu" pitchFamily="34" charset="-120"/>
              </a:rPr>
              <a:t>→</a:t>
            </a:r>
            <a:endParaRPr lang="en-US" sz="2400" dirty="0"/>
          </a:p>
        </p:txBody>
      </p:sp>
      <p:sp>
        <p:nvSpPr>
          <p:cNvPr id="13" name="Shape 11"/>
          <p:cNvSpPr/>
          <p:nvPr/>
        </p:nvSpPr>
        <p:spPr>
          <a:xfrm>
            <a:off x="9239994" y="1889671"/>
            <a:ext cx="3781871" cy="1521023"/>
          </a:xfrm>
          <a:prstGeom prst="roundRect">
            <a:avLst>
              <a:gd name="adj" fmla="val 8767"/>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14" name="Text 12"/>
          <p:cNvSpPr/>
          <p:nvPr/>
        </p:nvSpPr>
        <p:spPr>
          <a:xfrm>
            <a:off x="9478119" y="2070646"/>
            <a:ext cx="3636184" cy="578048"/>
          </a:xfrm>
          <a:prstGeom prst="rect">
            <a:avLst/>
          </a:prstGeom>
          <a:noFill/>
          <a:ln/>
        </p:spPr>
        <p:txBody>
          <a:bodyPr wrap="square" lIns="25400" tIns="25400" rIns="25400" bIns="25400" rtlCol="0" anchor="t">
            <a:normAutofit lnSpcReduction="10000"/>
          </a:bodyPr>
          <a:lstStyle/>
          <a:p>
            <a:pPr marL="0" indent="0" algn="l">
              <a:lnSpc>
                <a:spcPct val="91452"/>
              </a:lnSpc>
              <a:buNone/>
            </a:pPr>
            <a:r>
              <a:rPr lang="en-US" sz="4050" b="1" kern="0" spc="-81" dirty="0">
                <a:solidFill>
                  <a:srgbClr val="4A56D6"/>
                </a:solidFill>
                <a:latin typeface="Ubuntu" pitchFamily="34" charset="0"/>
                <a:ea typeface="Ubuntu" pitchFamily="34" charset="-122"/>
                <a:cs typeface="Ubuntu" pitchFamily="34" charset="-120"/>
              </a:rPr>
              <a:t>4</a:t>
            </a:r>
            <a:endParaRPr lang="en-US" sz="4050" dirty="0"/>
          </a:p>
        </p:txBody>
      </p:sp>
      <p:sp>
        <p:nvSpPr>
          <p:cNvPr id="15" name="Text 13"/>
          <p:cNvSpPr/>
          <p:nvPr/>
        </p:nvSpPr>
        <p:spPr>
          <a:xfrm>
            <a:off x="9478119" y="2658219"/>
            <a:ext cx="3636184" cy="32385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4A5775"/>
                </a:solidFill>
                <a:latin typeface="IBM Plex Sans" pitchFamily="34" charset="0"/>
                <a:ea typeface="IBM Plex Sans" pitchFamily="34" charset="-122"/>
                <a:cs typeface="IBM Plex Sans" pitchFamily="34" charset="-120"/>
              </a:rPr>
              <a:t>Active negotiations</a:t>
            </a:r>
            <a:endParaRPr lang="en-US" sz="1800" dirty="0"/>
          </a:p>
        </p:txBody>
      </p:sp>
      <p:sp>
        <p:nvSpPr>
          <p:cNvPr id="16" name="Text 14"/>
          <p:cNvSpPr/>
          <p:nvPr/>
        </p:nvSpPr>
        <p:spPr>
          <a:xfrm>
            <a:off x="12983766" y="1889671"/>
            <a:ext cx="495300" cy="1559123"/>
          </a:xfrm>
          <a:prstGeom prst="rect">
            <a:avLst/>
          </a:prstGeom>
          <a:noFill/>
          <a:ln/>
        </p:spPr>
        <p:txBody>
          <a:bodyPr wrap="square" lIns="25400" tIns="25400" rIns="25400" bIns="25400" rtlCol="0" anchor="ctr">
            <a:normAutofit/>
          </a:bodyPr>
          <a:lstStyle/>
          <a:p>
            <a:pPr marL="0" indent="0" algn="ctr">
              <a:lnSpc>
                <a:spcPct val="129730"/>
              </a:lnSpc>
              <a:buNone/>
            </a:pPr>
            <a:r>
              <a:rPr lang="en-US" sz="2400" dirty="0">
                <a:solidFill>
                  <a:srgbClr val="A4AEC2"/>
                </a:solidFill>
                <a:latin typeface="Ubuntu" pitchFamily="34" charset="0"/>
                <a:ea typeface="Ubuntu" pitchFamily="34" charset="-122"/>
                <a:cs typeface="Ubuntu" pitchFamily="34" charset="-120"/>
              </a:rPr>
              <a:t>→</a:t>
            </a:r>
            <a:endParaRPr lang="en-US" sz="2400" dirty="0"/>
          </a:p>
        </p:txBody>
      </p:sp>
      <p:sp>
        <p:nvSpPr>
          <p:cNvPr id="17" name="Shape 15"/>
          <p:cNvSpPr/>
          <p:nvPr/>
        </p:nvSpPr>
        <p:spPr>
          <a:xfrm>
            <a:off x="13440966" y="1889671"/>
            <a:ext cx="4008834" cy="1521023"/>
          </a:xfrm>
          <a:prstGeom prst="roundRect">
            <a:avLst>
              <a:gd name="adj" fmla="val 8767"/>
            </a:avLst>
          </a:prstGeom>
          <a:solidFill>
            <a:srgbClr val="1D3064"/>
          </a:solidFill>
          <a:ln w="9525">
            <a:solidFill>
              <a:srgbClr val="1D3064"/>
            </a:solidFill>
            <a:prstDash val="solid"/>
          </a:ln>
          <a:effectLst>
            <a:outerShdw blurRad="95250" dist="19050" dir="5400000" algn="bl" rotWithShape="0">
              <a:srgbClr val="1D3064">
                <a:alpha val="12000"/>
              </a:srgbClr>
            </a:outerShdw>
          </a:effectLst>
        </p:spPr>
        <p:txBody>
          <a:bodyPr/>
          <a:lstStyle/>
          <a:p>
            <a:endParaRPr lang="en-US"/>
          </a:p>
        </p:txBody>
      </p:sp>
      <p:sp>
        <p:nvSpPr>
          <p:cNvPr id="18" name="Text 16"/>
          <p:cNvSpPr/>
          <p:nvPr/>
        </p:nvSpPr>
        <p:spPr>
          <a:xfrm>
            <a:off x="13679091" y="2070646"/>
            <a:ext cx="3885843" cy="498128"/>
          </a:xfrm>
          <a:prstGeom prst="rect">
            <a:avLst/>
          </a:prstGeom>
          <a:noFill/>
          <a:ln/>
        </p:spPr>
        <p:txBody>
          <a:bodyPr wrap="square" lIns="25400" tIns="25400" rIns="25400" bIns="25400" rtlCol="0" anchor="t">
            <a:normAutofit lnSpcReduction="10000"/>
          </a:bodyPr>
          <a:lstStyle/>
          <a:p>
            <a:pPr marL="0" indent="0" algn="l">
              <a:lnSpc>
                <a:spcPct val="91132"/>
              </a:lnSpc>
              <a:buNone/>
            </a:pPr>
            <a:r>
              <a:rPr lang="en-US" sz="3450" b="1" kern="0" spc="-69" dirty="0">
                <a:solidFill>
                  <a:srgbClr val="FFFFFF"/>
                </a:solidFill>
                <a:latin typeface="Ubuntu" pitchFamily="34" charset="0"/>
                <a:ea typeface="Ubuntu" pitchFamily="34" charset="-122"/>
                <a:cs typeface="Ubuntu" pitchFamily="34" charset="-120"/>
              </a:rPr>
              <a:t>Up to $500K</a:t>
            </a:r>
            <a:endParaRPr lang="en-US" sz="3450" dirty="0"/>
          </a:p>
        </p:txBody>
      </p:sp>
      <p:sp>
        <p:nvSpPr>
          <p:cNvPr id="19" name="Text 17"/>
          <p:cNvSpPr/>
          <p:nvPr/>
        </p:nvSpPr>
        <p:spPr>
          <a:xfrm>
            <a:off x="13679091" y="2578298"/>
            <a:ext cx="3638562" cy="60960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C3CCDD"/>
                </a:solidFill>
                <a:latin typeface="IBM Plex Sans" pitchFamily="34" charset="0"/>
                <a:ea typeface="IBM Plex Sans" pitchFamily="34" charset="-122"/>
                <a:cs typeface="IBM Plex Sans" pitchFamily="34" charset="-120"/>
              </a:rPr>
              <a:t>Potential TCV targeted for 2026 close</a:t>
            </a:r>
            <a:endParaRPr lang="en-US" sz="1800" dirty="0"/>
          </a:p>
        </p:txBody>
      </p:sp>
      <p:sp>
        <p:nvSpPr>
          <p:cNvPr id="20" name="Shape 18"/>
          <p:cNvSpPr/>
          <p:nvPr/>
        </p:nvSpPr>
        <p:spPr>
          <a:xfrm>
            <a:off x="838200" y="3582144"/>
            <a:ext cx="9646593" cy="5504706"/>
          </a:xfrm>
          <a:prstGeom prst="roundRect">
            <a:avLst>
              <a:gd name="adj" fmla="val 2422"/>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21" name="Text 19"/>
          <p:cNvSpPr/>
          <p:nvPr/>
        </p:nvSpPr>
        <p:spPr>
          <a:xfrm>
            <a:off x="1095375" y="3782169"/>
            <a:ext cx="10045467"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STAGE DEFINITIONS</a:t>
            </a:r>
            <a:endParaRPr lang="en-US" sz="1800" dirty="0"/>
          </a:p>
        </p:txBody>
      </p:sp>
      <p:sp>
        <p:nvSpPr>
          <p:cNvPr id="22" name="Text 20"/>
          <p:cNvSpPr/>
          <p:nvPr/>
        </p:nvSpPr>
        <p:spPr>
          <a:xfrm>
            <a:off x="1095375" y="4229844"/>
            <a:ext cx="10045467"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b="1" dirty="0">
                <a:solidFill>
                  <a:srgbClr val="1D3064"/>
                </a:solidFill>
                <a:latin typeface="IBM Plex Sans" pitchFamily="34" charset="0"/>
                <a:ea typeface="IBM Plex Sans" pitchFamily="34" charset="-122"/>
                <a:cs typeface="IBM Plex Sans" pitchFamily="34" charset="-120"/>
              </a:rPr>
              <a:t>Lead. </a:t>
            </a:r>
            <a:r>
              <a:rPr lang="en-US" sz="1800" dirty="0">
                <a:solidFill>
                  <a:srgbClr val="4A5775"/>
                </a:solidFill>
                <a:latin typeface="IBM Plex Sans" pitchFamily="34" charset="0"/>
                <a:ea typeface="IBM Plex Sans" pitchFamily="34" charset="-122"/>
                <a:cs typeface="IBM Plex Sans" pitchFamily="34" charset="-120"/>
              </a:rPr>
              <a:t>Target account or AI Service Provider contact tracked in the CRM.</a:t>
            </a:r>
            <a:endParaRPr lang="en-US" sz="1800" dirty="0"/>
          </a:p>
        </p:txBody>
      </p:sp>
      <p:sp>
        <p:nvSpPr>
          <p:cNvPr id="23" name="Text 21"/>
          <p:cNvSpPr/>
          <p:nvPr/>
        </p:nvSpPr>
        <p:spPr>
          <a:xfrm>
            <a:off x="1095375" y="4612630"/>
            <a:ext cx="9406210" cy="632222"/>
          </a:xfrm>
          <a:prstGeom prst="rect">
            <a:avLst/>
          </a:prstGeom>
          <a:noFill/>
          <a:ln/>
        </p:spPr>
        <p:txBody>
          <a:bodyPr wrap="square" lIns="25400" tIns="25400" rIns="25400" bIns="25400" rtlCol="0" anchor="t">
            <a:normAutofit/>
          </a:bodyPr>
          <a:lstStyle/>
          <a:p>
            <a:pPr marL="0" indent="0" algn="l">
              <a:lnSpc>
                <a:spcPct val="97500"/>
              </a:lnSpc>
              <a:buNone/>
            </a:pPr>
            <a:r>
              <a:rPr lang="en-US" sz="1800" b="1" dirty="0">
                <a:solidFill>
                  <a:srgbClr val="1D3064"/>
                </a:solidFill>
                <a:latin typeface="IBM Plex Sans" pitchFamily="34" charset="0"/>
                <a:ea typeface="IBM Plex Sans" pitchFamily="34" charset="-122"/>
                <a:cs typeface="IBM Plex Sans" pitchFamily="34" charset="-120"/>
              </a:rPr>
              <a:t>Progressed beyond demo. </a:t>
            </a:r>
            <a:r>
              <a:rPr lang="en-US" sz="1800" dirty="0">
                <a:solidFill>
                  <a:srgbClr val="4A5775"/>
                </a:solidFill>
                <a:latin typeface="IBM Plex Sans" pitchFamily="34" charset="0"/>
                <a:ea typeface="IBM Plex Sans" pitchFamily="34" charset="-122"/>
                <a:cs typeface="IBM Plex Sans" pitchFamily="34" charset="-120"/>
              </a:rPr>
              <a:t>Prospect completed a demo and advanced into fit review, workflow scoping, activation planning, commercial discussion, or a later stage.</a:t>
            </a:r>
            <a:endParaRPr lang="en-US" sz="1800" dirty="0"/>
          </a:p>
        </p:txBody>
      </p:sp>
      <p:sp>
        <p:nvSpPr>
          <p:cNvPr id="24" name="Text 22"/>
          <p:cNvSpPr/>
          <p:nvPr/>
        </p:nvSpPr>
        <p:spPr>
          <a:xfrm>
            <a:off x="1095375" y="5292477"/>
            <a:ext cx="9406210" cy="632222"/>
          </a:xfrm>
          <a:prstGeom prst="rect">
            <a:avLst/>
          </a:prstGeom>
          <a:noFill/>
          <a:ln/>
        </p:spPr>
        <p:txBody>
          <a:bodyPr wrap="square" lIns="25400" tIns="25400" rIns="25400" bIns="25400" rtlCol="0" anchor="t">
            <a:normAutofit/>
          </a:bodyPr>
          <a:lstStyle/>
          <a:p>
            <a:pPr marL="0" indent="0" algn="l">
              <a:lnSpc>
                <a:spcPct val="97500"/>
              </a:lnSpc>
              <a:buNone/>
            </a:pPr>
            <a:r>
              <a:rPr lang="en-US" sz="1800" b="1" dirty="0">
                <a:solidFill>
                  <a:srgbClr val="1D3064"/>
                </a:solidFill>
                <a:latin typeface="IBM Plex Sans" pitchFamily="34" charset="0"/>
                <a:ea typeface="IBM Plex Sans" pitchFamily="34" charset="-122"/>
                <a:cs typeface="IBM Plex Sans" pitchFamily="34" charset="-120"/>
              </a:rPr>
              <a:t>Active negotiation. </a:t>
            </a:r>
            <a:r>
              <a:rPr lang="en-US" sz="1800" dirty="0">
                <a:solidFill>
                  <a:srgbClr val="4A5775"/>
                </a:solidFill>
                <a:latin typeface="IBM Plex Sans" pitchFamily="34" charset="0"/>
                <a:ea typeface="IBM Plex Sans" pitchFamily="34" charset="-122"/>
                <a:cs typeface="IBM Plex Sans" pitchFamily="34" charset="-120"/>
              </a:rPr>
              <a:t>Prospect is discussing commercial terms, deployment scope, contract structure, procurement, or agreement and launch.</a:t>
            </a:r>
            <a:endParaRPr lang="en-US" sz="1800" dirty="0"/>
          </a:p>
        </p:txBody>
      </p:sp>
      <p:sp>
        <p:nvSpPr>
          <p:cNvPr id="25" name="Text 23"/>
          <p:cNvSpPr/>
          <p:nvPr/>
        </p:nvSpPr>
        <p:spPr>
          <a:xfrm>
            <a:off x="1095375" y="5972324"/>
            <a:ext cx="9406210" cy="632222"/>
          </a:xfrm>
          <a:prstGeom prst="rect">
            <a:avLst/>
          </a:prstGeom>
          <a:noFill/>
          <a:ln/>
        </p:spPr>
        <p:txBody>
          <a:bodyPr wrap="square" lIns="25400" tIns="25400" rIns="25400" bIns="25400" rtlCol="0" anchor="t">
            <a:normAutofit/>
          </a:bodyPr>
          <a:lstStyle/>
          <a:p>
            <a:pPr marL="0" indent="0" algn="l">
              <a:lnSpc>
                <a:spcPct val="97500"/>
              </a:lnSpc>
              <a:buNone/>
            </a:pPr>
            <a:r>
              <a:rPr lang="en-US" sz="1800" b="1" dirty="0">
                <a:solidFill>
                  <a:srgbClr val="1D3064"/>
                </a:solidFill>
                <a:latin typeface="IBM Plex Sans" pitchFamily="34" charset="0"/>
                <a:ea typeface="IBM Plex Sans" pitchFamily="34" charset="-122"/>
                <a:cs typeface="IBM Plex Sans" pitchFamily="34" charset="-120"/>
              </a:rPr>
              <a:t>Potential TCV. </a:t>
            </a:r>
            <a:r>
              <a:rPr lang="en-US" sz="1800" dirty="0">
                <a:solidFill>
                  <a:srgbClr val="4A5775"/>
                </a:solidFill>
                <a:latin typeface="IBM Plex Sans" pitchFamily="34" charset="0"/>
                <a:ea typeface="IBM Plex Sans" pitchFamily="34" charset="-122"/>
                <a:cs typeface="IBM Plex Sans" pitchFamily="34" charset="-120"/>
              </a:rPr>
              <a:t>Total contract value represented by active opportunities targeted to close in 2026.</a:t>
            </a:r>
            <a:endParaRPr lang="en-US" sz="1800" dirty="0"/>
          </a:p>
        </p:txBody>
      </p:sp>
      <p:sp>
        <p:nvSpPr>
          <p:cNvPr id="26" name="Shape 24"/>
          <p:cNvSpPr/>
          <p:nvPr/>
        </p:nvSpPr>
        <p:spPr>
          <a:xfrm>
            <a:off x="1095375" y="8484989"/>
            <a:ext cx="9132243" cy="9525"/>
          </a:xfrm>
          <a:prstGeom prst="rect">
            <a:avLst/>
          </a:prstGeom>
          <a:solidFill>
            <a:srgbClr val="EEF1F8"/>
          </a:solidFill>
          <a:ln/>
        </p:spPr>
        <p:txBody>
          <a:bodyPr/>
          <a:lstStyle/>
          <a:p>
            <a:endParaRPr lang="en-US"/>
          </a:p>
        </p:txBody>
      </p:sp>
      <p:sp>
        <p:nvSpPr>
          <p:cNvPr id="27" name="Text 25"/>
          <p:cNvSpPr/>
          <p:nvPr/>
        </p:nvSpPr>
        <p:spPr>
          <a:xfrm>
            <a:off x="1095375" y="8589764"/>
            <a:ext cx="9406210"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b="1" dirty="0">
                <a:solidFill>
                  <a:srgbClr val="1D3064"/>
                </a:solidFill>
                <a:latin typeface="IBM Plex Sans" pitchFamily="34" charset="0"/>
                <a:ea typeface="IBM Plex Sans" pitchFamily="34" charset="-122"/>
                <a:cs typeface="IBM Plex Sans" pitchFamily="34" charset="-120"/>
              </a:rPr>
              <a:t>TCV reflects total contract value, not 2026 recognized revenue.</a:t>
            </a:r>
            <a:endParaRPr lang="en-US" sz="1800" dirty="0"/>
          </a:p>
        </p:txBody>
      </p:sp>
      <p:sp>
        <p:nvSpPr>
          <p:cNvPr id="28" name="Shape 26"/>
          <p:cNvSpPr/>
          <p:nvPr/>
        </p:nvSpPr>
        <p:spPr>
          <a:xfrm>
            <a:off x="10656243" y="3582144"/>
            <a:ext cx="6793557" cy="1672233"/>
          </a:xfrm>
          <a:prstGeom prst="roundRect">
            <a:avLst>
              <a:gd name="adj" fmla="val 7974"/>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29" name="Text 27"/>
          <p:cNvSpPr/>
          <p:nvPr/>
        </p:nvSpPr>
        <p:spPr>
          <a:xfrm>
            <a:off x="10913418" y="3763119"/>
            <a:ext cx="6907128"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PIPELINE SCOPE</a:t>
            </a:r>
            <a:endParaRPr lang="en-US" sz="1800" dirty="0"/>
          </a:p>
        </p:txBody>
      </p:sp>
      <p:sp>
        <p:nvSpPr>
          <p:cNvPr id="30" name="Text 28"/>
          <p:cNvSpPr/>
          <p:nvPr/>
        </p:nvSpPr>
        <p:spPr>
          <a:xfrm>
            <a:off x="10913418" y="4182219"/>
            <a:ext cx="6467584" cy="929283"/>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Sans" pitchFamily="34" charset="0"/>
                <a:ea typeface="IBM Plex Sans" pitchFamily="34" charset="-122"/>
                <a:cs typeface="IBM Plex Sans" pitchFamily="34" charset="-120"/>
              </a:rPr>
              <a:t>Metrics include only </a:t>
            </a:r>
            <a:r>
              <a:rPr lang="en-US" sz="1800" b="1" dirty="0">
                <a:solidFill>
                  <a:srgbClr val="1D3064"/>
                </a:solidFill>
                <a:latin typeface="IBM Plex Sans" pitchFamily="34" charset="0"/>
                <a:ea typeface="IBM Plex Sans" pitchFamily="34" charset="-122"/>
                <a:cs typeface="IBM Plex Sans" pitchFamily="34" charset="-120"/>
              </a:rPr>
              <a:t>1 Direct Sales </a:t>
            </a:r>
            <a:r>
              <a:rPr lang="en-US" sz="1800" dirty="0">
                <a:solidFill>
                  <a:srgbClr val="4A5775"/>
                </a:solidFill>
                <a:latin typeface="IBM Plex Sans" pitchFamily="34" charset="0"/>
                <a:ea typeface="IBM Plex Sans" pitchFamily="34" charset="-122"/>
                <a:cs typeface="IBM Plex Sans" pitchFamily="34" charset="-120"/>
              </a:rPr>
              <a:t>and </a:t>
            </a:r>
            <a:r>
              <a:rPr lang="en-US" sz="1800" b="1" dirty="0">
                <a:solidFill>
                  <a:srgbClr val="1D3064"/>
                </a:solidFill>
                <a:latin typeface="IBM Plex Sans" pitchFamily="34" charset="0"/>
                <a:ea typeface="IBM Plex Sans" pitchFamily="34" charset="-122"/>
                <a:cs typeface="IBM Plex Sans" pitchFamily="34" charset="-120"/>
              </a:rPr>
              <a:t>2 Operator &amp; Channel Partners / Leaders </a:t>
            </a:r>
            <a:r>
              <a:rPr lang="en-US" sz="1800" dirty="0">
                <a:solidFill>
                  <a:srgbClr val="4A5775"/>
                </a:solidFill>
                <a:latin typeface="IBM Plex Sans" pitchFamily="34" charset="0"/>
                <a:ea typeface="IBM Plex Sans" pitchFamily="34" charset="-122"/>
                <a:cs typeface="IBM Plex Sans" pitchFamily="34" charset="-120"/>
              </a:rPr>
              <a:t>. Other CRM pipelines are excluded from the reported metrics.</a:t>
            </a:r>
            <a:endParaRPr lang="en-US" sz="1800" dirty="0"/>
          </a:p>
        </p:txBody>
      </p:sp>
      <p:sp>
        <p:nvSpPr>
          <p:cNvPr id="31" name="Shape 29"/>
          <p:cNvSpPr/>
          <p:nvPr/>
        </p:nvSpPr>
        <p:spPr>
          <a:xfrm>
            <a:off x="10656243" y="5425827"/>
            <a:ext cx="6793557" cy="3661023"/>
          </a:xfrm>
          <a:prstGeom prst="roundRect">
            <a:avLst>
              <a:gd name="adj" fmla="val 3642"/>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32" name="Text 30"/>
          <p:cNvSpPr/>
          <p:nvPr/>
        </p:nvSpPr>
        <p:spPr>
          <a:xfrm>
            <a:off x="10913418" y="5606802"/>
            <a:ext cx="6907128"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SUPPORTING SIGNALS</a:t>
            </a:r>
            <a:endParaRPr lang="en-US" sz="1800" dirty="0"/>
          </a:p>
        </p:txBody>
      </p:sp>
      <p:sp>
        <p:nvSpPr>
          <p:cNvPr id="33" name="Text 31"/>
          <p:cNvSpPr/>
          <p:nvPr/>
        </p:nvSpPr>
        <p:spPr>
          <a:xfrm>
            <a:off x="10913418" y="6025902"/>
            <a:ext cx="6907128"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Sans" pitchFamily="34" charset="0"/>
                <a:ea typeface="IBM Plex Sans" pitchFamily="34" charset="-122"/>
                <a:cs typeface="IBM Plex Sans" pitchFamily="34" charset="-120"/>
              </a:rPr>
              <a:t>~12 calls in 14 days from 64 targeted LinkedIn reaches</a:t>
            </a:r>
            <a:endParaRPr lang="en-US" sz="1800" dirty="0"/>
          </a:p>
        </p:txBody>
      </p:sp>
      <p:sp>
        <p:nvSpPr>
          <p:cNvPr id="34" name="Text 32"/>
          <p:cNvSpPr/>
          <p:nvPr/>
        </p:nvSpPr>
        <p:spPr>
          <a:xfrm>
            <a:off x="10913418" y="6399163"/>
            <a:ext cx="6907128"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Sans" pitchFamily="34" charset="0"/>
                <a:ea typeface="IBM Plex Sans" pitchFamily="34" charset="-122"/>
                <a:cs typeface="IBM Plex Sans" pitchFamily="34" charset="-120"/>
              </a:rPr>
              <a:t>$750 per month outreach program</a:t>
            </a:r>
            <a:endParaRPr lang="en-US" sz="1800" dirty="0"/>
          </a:p>
        </p:txBody>
      </p:sp>
      <p:sp>
        <p:nvSpPr>
          <p:cNvPr id="35" name="Text 33"/>
          <p:cNvSpPr/>
          <p:nvPr/>
        </p:nvSpPr>
        <p:spPr>
          <a:xfrm>
            <a:off x="10913418" y="6772424"/>
            <a:ext cx="6907128" cy="335161"/>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Sans" pitchFamily="34" charset="0"/>
                <a:ea typeface="IBM Plex Sans" pitchFamily="34" charset="-122"/>
                <a:cs typeface="IBM Plex Sans" pitchFamily="34" charset="-120"/>
              </a:rPr>
              <a:t>90% of ICP prospects advance after the first meeting</a:t>
            </a:r>
            <a:endParaRPr lang="en-US" sz="1800" dirty="0"/>
          </a:p>
        </p:txBody>
      </p:sp>
      <p:sp>
        <p:nvSpPr>
          <p:cNvPr id="36" name="Text 34"/>
          <p:cNvSpPr/>
          <p:nvPr/>
        </p:nvSpPr>
        <p:spPr>
          <a:xfrm>
            <a:off x="10913418" y="7145685"/>
            <a:ext cx="6467584" cy="632222"/>
          </a:xfrm>
          <a:prstGeom prst="rect">
            <a:avLst/>
          </a:prstGeom>
          <a:noFill/>
          <a:ln/>
        </p:spPr>
        <p:txBody>
          <a:bodyPr wrap="square" lIns="25400" tIns="25400" rIns="25400" bIns="25400" rtlCol="0" anchor="t">
            <a:normAutofit/>
          </a:bodyPr>
          <a:lstStyle/>
          <a:p>
            <a:pPr marL="0" indent="0" algn="l">
              <a:lnSpc>
                <a:spcPct val="97500"/>
              </a:lnSpc>
              <a:buNone/>
            </a:pPr>
            <a:r>
              <a:rPr lang="en-US" sz="1800" dirty="0">
                <a:solidFill>
                  <a:srgbClr val="4A5775"/>
                </a:solidFill>
                <a:latin typeface="IBM Plex Sans" pitchFamily="34" charset="0"/>
                <a:ea typeface="IBM Plex Sans" pitchFamily="34" charset="-122"/>
                <a:cs typeface="IBM Plex Sans" pitchFamily="34" charset="-120"/>
              </a:rPr>
              <a:t>Full commercial GTM activation planned following the October commercial launch</a:t>
            </a:r>
            <a:endParaRPr lang="en-US" sz="1800" dirty="0"/>
          </a:p>
        </p:txBody>
      </p:sp>
      <p:sp>
        <p:nvSpPr>
          <p:cNvPr id="37" name="Shape 35"/>
          <p:cNvSpPr/>
          <p:nvPr/>
        </p:nvSpPr>
        <p:spPr>
          <a:xfrm>
            <a:off x="838200" y="9239250"/>
            <a:ext cx="16611600" cy="9525"/>
          </a:xfrm>
          <a:prstGeom prst="rect">
            <a:avLst/>
          </a:prstGeom>
          <a:solidFill>
            <a:srgbClr val="DDE3EE"/>
          </a:solidFill>
          <a:ln/>
        </p:spPr>
        <p:txBody>
          <a:bodyPr/>
          <a:lstStyle/>
          <a:p>
            <a:endParaRPr lang="en-US"/>
          </a:p>
        </p:txBody>
      </p:sp>
      <p:sp>
        <p:nvSpPr>
          <p:cNvPr id="38" name="Shape 36"/>
          <p:cNvSpPr/>
          <p:nvPr/>
        </p:nvSpPr>
        <p:spPr>
          <a:xfrm>
            <a:off x="838200" y="9672638"/>
            <a:ext cx="1714500" cy="57150"/>
          </a:xfrm>
          <a:prstGeom prst="roundRect">
            <a:avLst>
              <a:gd name="adj" fmla="val 50000"/>
            </a:avLst>
          </a:prstGeom>
          <a:gradFill rotWithShape="1">
            <a:gsLst>
              <a:gs pos="0">
                <a:srgbClr val="89DCEB">
                  <a:alpha val="100000"/>
                </a:srgbClr>
              </a:gs>
              <a:gs pos="38000">
                <a:srgbClr val="74C7EC">
                  <a:alpha val="100000"/>
                </a:srgbClr>
              </a:gs>
              <a:gs pos="100000">
                <a:srgbClr val="7287FD">
                  <a:alpha val="100000"/>
                </a:srgbClr>
              </a:gs>
            </a:gsLst>
            <a:lin ang="0" scaled="0"/>
          </a:gradFill>
          <a:ln/>
        </p:spPr>
        <p:txBody>
          <a:bodyPr/>
          <a:lstStyle/>
          <a:p>
            <a:endParaRPr lang="en-US"/>
          </a:p>
        </p:txBody>
      </p:sp>
      <p:sp>
        <p:nvSpPr>
          <p:cNvPr id="39" name="Text 37"/>
          <p:cNvSpPr/>
          <p:nvPr/>
        </p:nvSpPr>
        <p:spPr>
          <a:xfrm>
            <a:off x="2800350" y="9401175"/>
            <a:ext cx="12691199" cy="32385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4A5775"/>
                </a:solidFill>
                <a:latin typeface="IBM Plex Sans" pitchFamily="34" charset="0"/>
                <a:ea typeface="IBM Plex Sans" pitchFamily="34" charset="-122"/>
                <a:cs typeface="IBM Plex Sans" pitchFamily="34" charset="-120"/>
              </a:rPr>
              <a:t>Source: Flowchestra CRM and outreach tracking, August 2026.</a:t>
            </a:r>
            <a:endParaRPr lang="en-US" sz="1800" dirty="0"/>
          </a:p>
        </p:txBody>
      </p:sp>
      <p:sp>
        <p:nvSpPr>
          <p:cNvPr id="40" name="Text 38"/>
          <p:cNvSpPr/>
          <p:nvPr/>
        </p:nvSpPr>
        <p:spPr>
          <a:xfrm>
            <a:off x="2800350" y="9715500"/>
            <a:ext cx="12691199" cy="32385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8B96AD"/>
                </a:solidFill>
                <a:latin typeface="IBM Plex Sans" pitchFamily="34" charset="0"/>
                <a:ea typeface="IBM Plex Sans" pitchFamily="34" charset="-122"/>
                <a:cs typeface="IBM Plex Sans" pitchFamily="34" charset="-120"/>
              </a:rPr>
              <a:t>CRM counts are a point-in-time snapshot and may vary slightly as opportunities are added or stages are updated.</a:t>
            </a:r>
            <a:endParaRPr lang="en-US"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19">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838200" y="419100"/>
            <a:ext cx="1827276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APPENDIX A4</a:t>
            </a:r>
            <a:endParaRPr lang="en-US" sz="1800" dirty="0"/>
          </a:p>
        </p:txBody>
      </p:sp>
      <p:sp>
        <p:nvSpPr>
          <p:cNvPr id="3" name="Text 1"/>
          <p:cNvSpPr/>
          <p:nvPr/>
        </p:nvSpPr>
        <p:spPr>
          <a:xfrm>
            <a:off x="838200" y="828675"/>
            <a:ext cx="18272760" cy="558105"/>
          </a:xfrm>
          <a:prstGeom prst="rect">
            <a:avLst/>
          </a:prstGeom>
          <a:noFill/>
          <a:ln/>
        </p:spPr>
        <p:txBody>
          <a:bodyPr wrap="square" lIns="25400" tIns="25400" rIns="25400" bIns="25400" rtlCol="0" anchor="t">
            <a:normAutofit lnSpcReduction="10000"/>
          </a:bodyPr>
          <a:lstStyle/>
          <a:p>
            <a:pPr marL="0" indent="0" algn="l">
              <a:lnSpc>
                <a:spcPct val="92542"/>
              </a:lnSpc>
              <a:buNone/>
            </a:pPr>
            <a:r>
              <a:rPr lang="en-US" sz="3900" b="1" kern="0" spc="-78" dirty="0">
                <a:solidFill>
                  <a:srgbClr val="1D3064"/>
                </a:solidFill>
                <a:latin typeface="Ubuntu" pitchFamily="34" charset="0"/>
                <a:ea typeface="Ubuntu" pitchFamily="34" charset="-122"/>
                <a:cs typeface="Ubuntu" pitchFamily="34" charset="-120"/>
              </a:rPr>
              <a:t>Where Flowchestra Sits</a:t>
            </a:r>
            <a:endParaRPr lang="en-US" sz="3900" dirty="0"/>
          </a:p>
        </p:txBody>
      </p:sp>
      <p:sp>
        <p:nvSpPr>
          <p:cNvPr id="4" name="Text 2"/>
          <p:cNvSpPr/>
          <p:nvPr/>
        </p:nvSpPr>
        <p:spPr>
          <a:xfrm>
            <a:off x="838200" y="1415355"/>
            <a:ext cx="17109948" cy="681930"/>
          </a:xfrm>
          <a:prstGeom prst="rect">
            <a:avLst/>
          </a:prstGeom>
          <a:noFill/>
          <a:ln/>
        </p:spPr>
        <p:txBody>
          <a:bodyPr wrap="square" lIns="25400" tIns="25400" rIns="25400" bIns="25400" rtlCol="0" anchor="t">
            <a:normAutofit/>
          </a:bodyPr>
          <a:lstStyle/>
          <a:p>
            <a:pPr marL="0" indent="0" algn="l">
              <a:lnSpc>
                <a:spcPct val="99412"/>
              </a:lnSpc>
              <a:buNone/>
            </a:pPr>
            <a:r>
              <a:rPr lang="en-US" sz="1950" dirty="0">
                <a:solidFill>
                  <a:srgbClr val="4A5775"/>
                </a:solidFill>
                <a:latin typeface="IBM Plex Sans" pitchFamily="34" charset="0"/>
                <a:ea typeface="IBM Plex Sans" pitchFamily="34" charset="-122"/>
                <a:cs typeface="IBM Plex Sans" pitchFamily="34" charset="-120"/>
              </a:rPr>
              <a:t>Many solutions solve a piece of the AI operating problem. Flowchestra is the operational layer that connects business context, governance, workflow execution, and measurable outcomes.</a:t>
            </a:r>
            <a:endParaRPr lang="en-US" sz="1950" dirty="0"/>
          </a:p>
        </p:txBody>
      </p:sp>
      <p:sp>
        <p:nvSpPr>
          <p:cNvPr id="5" name="Shape 3"/>
          <p:cNvSpPr/>
          <p:nvPr/>
        </p:nvSpPr>
        <p:spPr>
          <a:xfrm>
            <a:off x="838200" y="2211586"/>
            <a:ext cx="3903315" cy="6360914"/>
          </a:xfrm>
          <a:prstGeom prst="roundRect">
            <a:avLst>
              <a:gd name="adj" fmla="val 3416"/>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6" name="Text 4"/>
          <p:cNvSpPr/>
          <p:nvPr/>
        </p:nvSpPr>
        <p:spPr>
          <a:xfrm>
            <a:off x="1057275" y="2373511"/>
            <a:ext cx="3569120" cy="685800"/>
          </a:xfrm>
          <a:prstGeom prst="rect">
            <a:avLst/>
          </a:prstGeom>
          <a:noFill/>
          <a:ln/>
        </p:spPr>
        <p:txBody>
          <a:bodyPr wrap="square" lIns="25400" tIns="25400" rIns="25400" bIns="25400" rtlCol="0" anchor="t">
            <a:normAutofit lnSpcReduction="10000"/>
          </a:bodyPr>
          <a:lstStyle/>
          <a:p>
            <a:pPr marL="0" indent="0" algn="l">
              <a:lnSpc>
                <a:spcPct val="101061"/>
              </a:lnSpc>
              <a:buNone/>
            </a:pPr>
            <a:r>
              <a:rPr lang="en-US" sz="2175" b="1" dirty="0">
                <a:solidFill>
                  <a:srgbClr val="1D3064"/>
                </a:solidFill>
                <a:latin typeface="Ubuntu" pitchFamily="34" charset="0"/>
                <a:ea typeface="Ubuntu" pitchFamily="34" charset="-122"/>
                <a:cs typeface="Ubuntu" pitchFamily="34" charset="-120"/>
              </a:rPr>
              <a:t>AI Interfaces &amp; Automation Platforms</a:t>
            </a:r>
            <a:endParaRPr lang="en-US" sz="2175" dirty="0"/>
          </a:p>
        </p:txBody>
      </p:sp>
      <p:pic>
        <p:nvPicPr>
          <p:cNvPr id="7" name="Image 0" descr="preencoded.png"/>
          <p:cNvPicPr>
            <a:picLocks noChangeAspect="1"/>
          </p:cNvPicPr>
          <p:nvPr/>
        </p:nvPicPr>
        <p:blipFill>
          <a:blip r:embed="rId3"/>
          <a:srcRect t="-2" b="-2"/>
          <a:stretch/>
        </p:blipFill>
        <p:spPr>
          <a:xfrm>
            <a:off x="1057275" y="3202186"/>
            <a:ext cx="1269950" cy="285750"/>
          </a:xfrm>
          <a:prstGeom prst="rect">
            <a:avLst/>
          </a:prstGeom>
        </p:spPr>
      </p:pic>
      <p:pic>
        <p:nvPicPr>
          <p:cNvPr id="8" name="Image 1" descr="preencoded.png"/>
          <p:cNvPicPr>
            <a:picLocks noChangeAspect="1"/>
          </p:cNvPicPr>
          <p:nvPr/>
        </p:nvPicPr>
        <p:blipFill>
          <a:blip r:embed="rId4"/>
          <a:srcRect/>
          <a:stretch/>
        </p:blipFill>
        <p:spPr>
          <a:xfrm>
            <a:off x="2875508" y="3240286"/>
            <a:ext cx="1428750" cy="209550"/>
          </a:xfrm>
          <a:prstGeom prst="rect">
            <a:avLst/>
          </a:prstGeom>
        </p:spPr>
      </p:pic>
      <p:pic>
        <p:nvPicPr>
          <p:cNvPr id="9" name="Image 2" descr="preencoded.png"/>
          <p:cNvPicPr>
            <a:picLocks noChangeAspect="1"/>
          </p:cNvPicPr>
          <p:nvPr/>
        </p:nvPicPr>
        <p:blipFill>
          <a:blip r:embed="rId5"/>
          <a:srcRect t="-2" b="-2"/>
          <a:stretch/>
        </p:blipFill>
        <p:spPr>
          <a:xfrm>
            <a:off x="1057275" y="3630811"/>
            <a:ext cx="1136600" cy="304800"/>
          </a:xfrm>
          <a:prstGeom prst="rect">
            <a:avLst/>
          </a:prstGeom>
        </p:spPr>
      </p:pic>
      <p:pic>
        <p:nvPicPr>
          <p:cNvPr id="10" name="Image 3" descr="preencoded.png"/>
          <p:cNvPicPr>
            <a:picLocks noChangeAspect="1"/>
          </p:cNvPicPr>
          <p:nvPr/>
        </p:nvPicPr>
        <p:blipFill>
          <a:blip r:embed="rId6"/>
          <a:srcRect t="-5" b="-5"/>
          <a:stretch/>
        </p:blipFill>
        <p:spPr>
          <a:xfrm>
            <a:off x="2875508" y="3621286"/>
            <a:ext cx="1081832" cy="323850"/>
          </a:xfrm>
          <a:prstGeom prst="rect">
            <a:avLst/>
          </a:prstGeom>
        </p:spPr>
      </p:pic>
      <p:sp>
        <p:nvSpPr>
          <p:cNvPr id="11" name="Text 5"/>
          <p:cNvSpPr/>
          <p:nvPr/>
        </p:nvSpPr>
        <p:spPr>
          <a:xfrm>
            <a:off x="1057275" y="4126111"/>
            <a:ext cx="381168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5A6CF0"/>
                </a:solidFill>
                <a:latin typeface="IBM Plex Mono" pitchFamily="34" charset="0"/>
                <a:ea typeface="IBM Plex Mono" pitchFamily="34" charset="-122"/>
                <a:cs typeface="IBM Plex Mono" pitchFamily="34" charset="-120"/>
              </a:rPr>
              <a:t>PRIMARY ROLE</a:t>
            </a:r>
            <a:endParaRPr lang="en-US" sz="1800" dirty="0"/>
          </a:p>
        </p:txBody>
      </p:sp>
      <p:sp>
        <p:nvSpPr>
          <p:cNvPr id="12" name="Text 6"/>
          <p:cNvSpPr/>
          <p:nvPr/>
        </p:nvSpPr>
        <p:spPr>
          <a:xfrm>
            <a:off x="1057275" y="4526161"/>
            <a:ext cx="3569120" cy="963662"/>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1D3064"/>
                </a:solidFill>
                <a:latin typeface="IBM Plex Sans" pitchFamily="34" charset="0"/>
                <a:ea typeface="IBM Plex Sans" pitchFamily="34" charset="-122"/>
                <a:cs typeface="IBM Plex Sans" pitchFamily="34" charset="-120"/>
              </a:rPr>
              <a:t>Models, copilots, agent workflows, automation, and productivity</a:t>
            </a:r>
            <a:endParaRPr lang="en-US" sz="1800" dirty="0"/>
          </a:p>
        </p:txBody>
      </p:sp>
      <p:sp>
        <p:nvSpPr>
          <p:cNvPr id="13" name="Shape 7"/>
          <p:cNvSpPr/>
          <p:nvPr/>
        </p:nvSpPr>
        <p:spPr>
          <a:xfrm>
            <a:off x="1057275" y="5527923"/>
            <a:ext cx="3465165" cy="9525"/>
          </a:xfrm>
          <a:prstGeom prst="rect">
            <a:avLst/>
          </a:prstGeom>
          <a:solidFill>
            <a:srgbClr val="EEF1F8"/>
          </a:solidFill>
          <a:ln/>
        </p:spPr>
        <p:txBody>
          <a:bodyPr/>
          <a:lstStyle/>
          <a:p>
            <a:endParaRPr lang="en-US"/>
          </a:p>
        </p:txBody>
      </p:sp>
      <p:sp>
        <p:nvSpPr>
          <p:cNvPr id="14" name="Text 8"/>
          <p:cNvSpPr/>
          <p:nvPr/>
        </p:nvSpPr>
        <p:spPr>
          <a:xfrm>
            <a:off x="1057275" y="5632698"/>
            <a:ext cx="381168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6A7894"/>
                </a:solidFill>
                <a:latin typeface="IBM Plex Mono" pitchFamily="34" charset="0"/>
                <a:ea typeface="IBM Plex Mono" pitchFamily="34" charset="-122"/>
                <a:cs typeface="IBM Plex Mono" pitchFamily="34" charset="-120"/>
              </a:rPr>
              <a:t>WHAT FLOWCHESTRA ADDS</a:t>
            </a:r>
            <a:endParaRPr lang="en-US" sz="1800" dirty="0"/>
          </a:p>
        </p:txBody>
      </p:sp>
      <p:sp>
        <p:nvSpPr>
          <p:cNvPr id="15" name="Text 9"/>
          <p:cNvSpPr/>
          <p:nvPr/>
        </p:nvSpPr>
        <p:spPr>
          <a:xfrm>
            <a:off x="1057275" y="6032748"/>
            <a:ext cx="3569120" cy="1272183"/>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4A5775"/>
                </a:solidFill>
                <a:latin typeface="IBM Plex Sans" pitchFamily="34" charset="0"/>
                <a:ea typeface="IBM Plex Sans" pitchFamily="34" charset="-122"/>
                <a:cs typeface="IBM Plex Sans" pitchFamily="34" charset="-120"/>
              </a:rPr>
              <a:t>Flowchestra adds business context, governance, workflow execution, and outcome visibility across the organization.</a:t>
            </a:r>
            <a:endParaRPr lang="en-US" sz="1800" dirty="0"/>
          </a:p>
        </p:txBody>
      </p:sp>
      <p:sp>
        <p:nvSpPr>
          <p:cNvPr id="16" name="Shape 10"/>
          <p:cNvSpPr/>
          <p:nvPr/>
        </p:nvSpPr>
        <p:spPr>
          <a:xfrm>
            <a:off x="4970115" y="2211586"/>
            <a:ext cx="3903315" cy="6360914"/>
          </a:xfrm>
          <a:prstGeom prst="roundRect">
            <a:avLst>
              <a:gd name="adj" fmla="val 3416"/>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17" name="Text 11"/>
          <p:cNvSpPr/>
          <p:nvPr/>
        </p:nvSpPr>
        <p:spPr>
          <a:xfrm>
            <a:off x="5189190" y="2373511"/>
            <a:ext cx="3569120" cy="685800"/>
          </a:xfrm>
          <a:prstGeom prst="rect">
            <a:avLst/>
          </a:prstGeom>
          <a:noFill/>
          <a:ln/>
        </p:spPr>
        <p:txBody>
          <a:bodyPr wrap="square" lIns="25400" tIns="25400" rIns="25400" bIns="25400" rtlCol="0" anchor="t">
            <a:normAutofit/>
          </a:bodyPr>
          <a:lstStyle/>
          <a:p>
            <a:pPr marL="0" indent="0" algn="l">
              <a:lnSpc>
                <a:spcPct val="101061"/>
              </a:lnSpc>
              <a:buNone/>
            </a:pPr>
            <a:r>
              <a:rPr lang="en-US" sz="2175" b="1" dirty="0">
                <a:solidFill>
                  <a:srgbClr val="1D3064"/>
                </a:solidFill>
                <a:latin typeface="Ubuntu" pitchFamily="34" charset="0"/>
                <a:ea typeface="Ubuntu" pitchFamily="34" charset="-122"/>
                <a:cs typeface="Ubuntu" pitchFamily="34" charset="-120"/>
              </a:rPr>
              <a:t>Governance &amp; AI Security</a:t>
            </a:r>
            <a:endParaRPr lang="en-US" sz="2175" dirty="0"/>
          </a:p>
        </p:txBody>
      </p:sp>
      <p:pic>
        <p:nvPicPr>
          <p:cNvPr id="18" name="Image 4" descr="preencoded.png"/>
          <p:cNvPicPr>
            <a:picLocks noChangeAspect="1"/>
          </p:cNvPicPr>
          <p:nvPr/>
        </p:nvPicPr>
        <p:blipFill>
          <a:blip r:embed="rId7"/>
          <a:srcRect t="-5" b="-5"/>
          <a:stretch/>
        </p:blipFill>
        <p:spPr>
          <a:xfrm>
            <a:off x="5189190" y="3245941"/>
            <a:ext cx="1269206" cy="247650"/>
          </a:xfrm>
          <a:prstGeom prst="rect">
            <a:avLst/>
          </a:prstGeom>
        </p:spPr>
      </p:pic>
      <p:pic>
        <p:nvPicPr>
          <p:cNvPr id="19" name="Image 5" descr="preencoded.png"/>
          <p:cNvPicPr>
            <a:picLocks noChangeAspect="1"/>
          </p:cNvPicPr>
          <p:nvPr/>
        </p:nvPicPr>
        <p:blipFill>
          <a:blip r:embed="rId8"/>
          <a:srcRect/>
          <a:stretch/>
        </p:blipFill>
        <p:spPr>
          <a:xfrm>
            <a:off x="7119342" y="3255466"/>
            <a:ext cx="1328440" cy="228600"/>
          </a:xfrm>
          <a:prstGeom prst="rect">
            <a:avLst/>
          </a:prstGeom>
        </p:spPr>
      </p:pic>
      <p:sp>
        <p:nvSpPr>
          <p:cNvPr id="20" name="Text 12"/>
          <p:cNvSpPr/>
          <p:nvPr/>
        </p:nvSpPr>
        <p:spPr>
          <a:xfrm>
            <a:off x="5189190" y="3626941"/>
            <a:ext cx="1934572" cy="312390"/>
          </a:xfrm>
          <a:prstGeom prst="rect">
            <a:avLst/>
          </a:prstGeom>
          <a:noFill/>
          <a:ln/>
        </p:spPr>
        <p:txBody>
          <a:bodyPr wrap="none" lIns="25400" tIns="25400" rIns="25400" bIns="25400" rtlCol="0" anchor="t">
            <a:normAutofit/>
          </a:bodyPr>
          <a:lstStyle/>
          <a:p>
            <a:pPr marL="0" indent="0" algn="l">
              <a:lnSpc>
                <a:spcPct val="90000"/>
              </a:lnSpc>
              <a:buNone/>
            </a:pPr>
            <a:r>
              <a:rPr lang="en-US" sz="1800" b="1" dirty="0">
                <a:solidFill>
                  <a:srgbClr val="1D3064"/>
                </a:solidFill>
                <a:latin typeface="IBM Plex Sans" pitchFamily="34" charset="0"/>
                <a:ea typeface="IBM Plex Sans" pitchFamily="34" charset="-122"/>
                <a:cs typeface="IBM Plex Sans" pitchFamily="34" charset="-120"/>
              </a:rPr>
              <a:t>Cisco </a:t>
            </a:r>
            <a:r>
              <a:rPr lang="en-US" sz="1800" dirty="0">
                <a:solidFill>
                  <a:srgbClr val="1D3064"/>
                </a:solidFill>
                <a:latin typeface="IBM Plex Sans" pitchFamily="34" charset="0"/>
                <a:ea typeface="IBM Plex Sans" pitchFamily="34" charset="-122"/>
                <a:cs typeface="IBM Plex Sans" pitchFamily="34" charset="-120"/>
              </a:rPr>
              <a:t>AI Defense</a:t>
            </a:r>
            <a:endParaRPr lang="en-US" sz="1800" dirty="0"/>
          </a:p>
        </p:txBody>
      </p:sp>
      <p:sp>
        <p:nvSpPr>
          <p:cNvPr id="21" name="Text 13"/>
          <p:cNvSpPr/>
          <p:nvPr/>
        </p:nvSpPr>
        <p:spPr>
          <a:xfrm>
            <a:off x="5189190" y="4126111"/>
            <a:ext cx="381168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5A6CF0"/>
                </a:solidFill>
                <a:latin typeface="IBM Plex Mono" pitchFamily="34" charset="0"/>
                <a:ea typeface="IBM Plex Mono" pitchFamily="34" charset="-122"/>
                <a:cs typeface="IBM Plex Mono" pitchFamily="34" charset="-120"/>
              </a:rPr>
              <a:t>PRIMARY ROLE</a:t>
            </a:r>
            <a:endParaRPr lang="en-US" sz="1800" dirty="0"/>
          </a:p>
        </p:txBody>
      </p:sp>
      <p:sp>
        <p:nvSpPr>
          <p:cNvPr id="22" name="Text 14"/>
          <p:cNvSpPr/>
          <p:nvPr/>
        </p:nvSpPr>
        <p:spPr>
          <a:xfrm>
            <a:off x="5189190" y="4526161"/>
            <a:ext cx="3569120" cy="655141"/>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1D3064"/>
                </a:solidFill>
                <a:latin typeface="IBM Plex Sans" pitchFamily="34" charset="0"/>
                <a:ea typeface="IBM Plex Sans" pitchFamily="34" charset="-122"/>
                <a:cs typeface="IBM Plex Sans" pitchFamily="34" charset="-120"/>
              </a:rPr>
              <a:t>Policy, monitoring, access controls, and risk management</a:t>
            </a:r>
            <a:endParaRPr lang="en-US" sz="1800" dirty="0"/>
          </a:p>
        </p:txBody>
      </p:sp>
      <p:sp>
        <p:nvSpPr>
          <p:cNvPr id="23" name="Shape 15"/>
          <p:cNvSpPr/>
          <p:nvPr/>
        </p:nvSpPr>
        <p:spPr>
          <a:xfrm>
            <a:off x="5189190" y="5250061"/>
            <a:ext cx="3465165" cy="9525"/>
          </a:xfrm>
          <a:prstGeom prst="rect">
            <a:avLst/>
          </a:prstGeom>
          <a:solidFill>
            <a:srgbClr val="EEF1F8"/>
          </a:solidFill>
          <a:ln/>
        </p:spPr>
        <p:txBody>
          <a:bodyPr/>
          <a:lstStyle/>
          <a:p>
            <a:endParaRPr lang="en-US"/>
          </a:p>
        </p:txBody>
      </p:sp>
      <p:sp>
        <p:nvSpPr>
          <p:cNvPr id="24" name="Text 16"/>
          <p:cNvSpPr/>
          <p:nvPr/>
        </p:nvSpPr>
        <p:spPr>
          <a:xfrm>
            <a:off x="5189190" y="5354836"/>
            <a:ext cx="381168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6A7894"/>
                </a:solidFill>
                <a:latin typeface="IBM Plex Mono" pitchFamily="34" charset="0"/>
                <a:ea typeface="IBM Plex Mono" pitchFamily="34" charset="-122"/>
                <a:cs typeface="IBM Plex Mono" pitchFamily="34" charset="-120"/>
              </a:rPr>
              <a:t>WHAT FLOWCHESTRA ADDS</a:t>
            </a:r>
            <a:endParaRPr lang="en-US" sz="1800" dirty="0"/>
          </a:p>
        </p:txBody>
      </p:sp>
      <p:sp>
        <p:nvSpPr>
          <p:cNvPr id="25" name="Text 17"/>
          <p:cNvSpPr/>
          <p:nvPr/>
        </p:nvSpPr>
        <p:spPr>
          <a:xfrm>
            <a:off x="5189190" y="5754886"/>
            <a:ext cx="3569120" cy="1272183"/>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4A5775"/>
                </a:solidFill>
                <a:latin typeface="IBM Plex Sans" pitchFamily="34" charset="0"/>
                <a:ea typeface="IBM Plex Sans" pitchFamily="34" charset="-122"/>
                <a:cs typeface="IBM Plex Sans" pitchFamily="34" charset="-120"/>
              </a:rPr>
              <a:t>Flowchestra embeds governance into workflow execution, connecting controls to how AI-supported work actually runs.</a:t>
            </a:r>
            <a:endParaRPr lang="en-US" sz="1800" dirty="0"/>
          </a:p>
        </p:txBody>
      </p:sp>
      <p:sp>
        <p:nvSpPr>
          <p:cNvPr id="26" name="Shape 18"/>
          <p:cNvSpPr/>
          <p:nvPr/>
        </p:nvSpPr>
        <p:spPr>
          <a:xfrm>
            <a:off x="9102030" y="2211586"/>
            <a:ext cx="3903464" cy="6360914"/>
          </a:xfrm>
          <a:prstGeom prst="roundRect">
            <a:avLst>
              <a:gd name="adj" fmla="val 3416"/>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27" name="Text 19"/>
          <p:cNvSpPr/>
          <p:nvPr/>
        </p:nvSpPr>
        <p:spPr>
          <a:xfrm>
            <a:off x="9321105" y="2373511"/>
            <a:ext cx="3569273" cy="685800"/>
          </a:xfrm>
          <a:prstGeom prst="rect">
            <a:avLst/>
          </a:prstGeom>
          <a:noFill/>
          <a:ln/>
        </p:spPr>
        <p:txBody>
          <a:bodyPr wrap="square" lIns="25400" tIns="25400" rIns="25400" bIns="25400" rtlCol="0" anchor="t">
            <a:normAutofit lnSpcReduction="10000"/>
          </a:bodyPr>
          <a:lstStyle/>
          <a:p>
            <a:pPr marL="0" indent="0" algn="l">
              <a:lnSpc>
                <a:spcPct val="101061"/>
              </a:lnSpc>
              <a:buNone/>
            </a:pPr>
            <a:r>
              <a:rPr lang="en-US" sz="2175" b="1" dirty="0">
                <a:solidFill>
                  <a:srgbClr val="1D3064"/>
                </a:solidFill>
                <a:latin typeface="Ubuntu" pitchFamily="34" charset="0"/>
                <a:ea typeface="Ubuntu" pitchFamily="34" charset="-122"/>
                <a:cs typeface="Ubuntu" pitchFamily="34" charset="-120"/>
              </a:rPr>
              <a:t>AI Service Provider Platforms</a:t>
            </a:r>
            <a:endParaRPr lang="en-US" sz="2175" dirty="0"/>
          </a:p>
        </p:txBody>
      </p:sp>
      <p:pic>
        <p:nvPicPr>
          <p:cNvPr id="28" name="Image 6" descr="preencoded.png"/>
          <p:cNvPicPr>
            <a:picLocks noChangeAspect="1"/>
          </p:cNvPicPr>
          <p:nvPr/>
        </p:nvPicPr>
        <p:blipFill>
          <a:blip r:embed="rId9"/>
          <a:srcRect t="-2" b="-2"/>
          <a:stretch/>
        </p:blipFill>
        <p:spPr>
          <a:xfrm>
            <a:off x="9321105" y="3383161"/>
            <a:ext cx="898029" cy="381000"/>
          </a:xfrm>
          <a:prstGeom prst="rect">
            <a:avLst/>
          </a:prstGeom>
        </p:spPr>
      </p:pic>
      <p:pic>
        <p:nvPicPr>
          <p:cNvPr id="29" name="Image 7" descr="preencoded.png"/>
          <p:cNvPicPr>
            <a:picLocks noChangeAspect="1"/>
          </p:cNvPicPr>
          <p:nvPr/>
        </p:nvPicPr>
        <p:blipFill>
          <a:blip r:embed="rId10"/>
          <a:srcRect t="-4" b="-4"/>
          <a:stretch/>
        </p:blipFill>
        <p:spPr>
          <a:xfrm>
            <a:off x="11139488" y="3345061"/>
            <a:ext cx="879723" cy="457200"/>
          </a:xfrm>
          <a:prstGeom prst="rect">
            <a:avLst/>
          </a:prstGeom>
        </p:spPr>
      </p:pic>
      <p:sp>
        <p:nvSpPr>
          <p:cNvPr id="30" name="Text 20"/>
          <p:cNvSpPr/>
          <p:nvPr/>
        </p:nvSpPr>
        <p:spPr>
          <a:xfrm>
            <a:off x="9321105" y="4126111"/>
            <a:ext cx="381184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5A6CF0"/>
                </a:solidFill>
                <a:latin typeface="IBM Plex Mono" pitchFamily="34" charset="0"/>
                <a:ea typeface="IBM Plex Mono" pitchFamily="34" charset="-122"/>
                <a:cs typeface="IBM Plex Mono" pitchFamily="34" charset="-120"/>
              </a:rPr>
              <a:t>PRIMARY ROLE</a:t>
            </a:r>
            <a:endParaRPr lang="en-US" sz="1800" dirty="0"/>
          </a:p>
        </p:txBody>
      </p:sp>
      <p:sp>
        <p:nvSpPr>
          <p:cNvPr id="31" name="Text 21"/>
          <p:cNvSpPr/>
          <p:nvPr/>
        </p:nvSpPr>
        <p:spPr>
          <a:xfrm>
            <a:off x="9321105" y="4526161"/>
            <a:ext cx="3569273" cy="655141"/>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1D3064"/>
                </a:solidFill>
                <a:latin typeface="IBM Plex Sans" pitchFamily="34" charset="0"/>
                <a:ea typeface="IBM Plex Sans" pitchFamily="34" charset="-122"/>
                <a:cs typeface="IBM Plex Sans" pitchFamily="34" charset="-120"/>
              </a:rPr>
              <a:t>Agent building, deployment, and AI service delivery</a:t>
            </a:r>
            <a:endParaRPr lang="en-US" sz="1800" dirty="0"/>
          </a:p>
        </p:txBody>
      </p:sp>
      <p:sp>
        <p:nvSpPr>
          <p:cNvPr id="32" name="Shape 22"/>
          <p:cNvSpPr/>
          <p:nvPr/>
        </p:nvSpPr>
        <p:spPr>
          <a:xfrm>
            <a:off x="9321105" y="5250061"/>
            <a:ext cx="3465314" cy="9525"/>
          </a:xfrm>
          <a:prstGeom prst="rect">
            <a:avLst/>
          </a:prstGeom>
          <a:solidFill>
            <a:srgbClr val="EEF1F8"/>
          </a:solidFill>
          <a:ln/>
        </p:spPr>
        <p:txBody>
          <a:bodyPr/>
          <a:lstStyle/>
          <a:p>
            <a:endParaRPr lang="en-US"/>
          </a:p>
        </p:txBody>
      </p:sp>
      <p:sp>
        <p:nvSpPr>
          <p:cNvPr id="33" name="Text 23"/>
          <p:cNvSpPr/>
          <p:nvPr/>
        </p:nvSpPr>
        <p:spPr>
          <a:xfrm>
            <a:off x="9321105" y="5354836"/>
            <a:ext cx="381184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6A7894"/>
                </a:solidFill>
                <a:latin typeface="IBM Plex Mono" pitchFamily="34" charset="0"/>
                <a:ea typeface="IBM Plex Mono" pitchFamily="34" charset="-122"/>
                <a:cs typeface="IBM Plex Mono" pitchFamily="34" charset="-120"/>
              </a:rPr>
              <a:t>WHAT FLOWCHESTRA ADDS</a:t>
            </a:r>
            <a:endParaRPr lang="en-US" sz="1800" dirty="0"/>
          </a:p>
        </p:txBody>
      </p:sp>
      <p:sp>
        <p:nvSpPr>
          <p:cNvPr id="34" name="Text 24"/>
          <p:cNvSpPr/>
          <p:nvPr/>
        </p:nvSpPr>
        <p:spPr>
          <a:xfrm>
            <a:off x="9321105" y="5754886"/>
            <a:ext cx="3569273" cy="1272183"/>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4A5775"/>
                </a:solidFill>
                <a:latin typeface="IBM Plex Sans" pitchFamily="34" charset="0"/>
                <a:ea typeface="IBM Plex Sans" pitchFamily="34" charset="-122"/>
                <a:cs typeface="IBM Plex Sans" pitchFamily="34" charset="-120"/>
              </a:rPr>
              <a:t>Flowchestra adds the governed operating layer for multi-client execution, observability, and measurable outcomes.</a:t>
            </a:r>
            <a:endParaRPr lang="en-US" sz="1800" dirty="0"/>
          </a:p>
        </p:txBody>
      </p:sp>
      <p:sp>
        <p:nvSpPr>
          <p:cNvPr id="35" name="Shape 25"/>
          <p:cNvSpPr/>
          <p:nvPr/>
        </p:nvSpPr>
        <p:spPr>
          <a:xfrm>
            <a:off x="13234095" y="2211586"/>
            <a:ext cx="4215705" cy="6360914"/>
          </a:xfrm>
          <a:prstGeom prst="roundRect">
            <a:avLst>
              <a:gd name="adj" fmla="val 3163"/>
            </a:avLst>
          </a:prstGeom>
          <a:gradFill rotWithShape="1">
            <a:gsLst>
              <a:gs pos="0">
                <a:srgbClr val="1D3064">
                  <a:alpha val="100000"/>
                </a:srgbClr>
              </a:gs>
              <a:gs pos="100000">
                <a:srgbClr val="131F42">
                  <a:alpha val="100000"/>
                </a:srgbClr>
              </a:gs>
            </a:gsLst>
            <a:lin ang="4200000" scaled="0"/>
          </a:gradFill>
          <a:ln w="9525">
            <a:solidFill>
              <a:srgbClr val="89DCEB">
                <a:alpha val="30000"/>
              </a:srgbClr>
            </a:solidFill>
            <a:prstDash val="solid"/>
          </a:ln>
          <a:effectLst>
            <a:outerShdw blurRad="228600" dist="57150" dir="5400000" algn="bl" rotWithShape="0">
              <a:srgbClr val="7287FD">
                <a:alpha val="18000"/>
              </a:srgbClr>
            </a:outerShdw>
          </a:effectLst>
        </p:spPr>
        <p:txBody>
          <a:bodyPr/>
          <a:lstStyle/>
          <a:p>
            <a:endParaRPr lang="en-US"/>
          </a:p>
        </p:txBody>
      </p:sp>
      <p:pic>
        <p:nvPicPr>
          <p:cNvPr id="36" name="Image 8" descr="preencoded.png"/>
          <p:cNvPicPr>
            <a:picLocks noChangeAspect="1"/>
          </p:cNvPicPr>
          <p:nvPr/>
        </p:nvPicPr>
        <p:blipFill>
          <a:blip r:embed="rId11"/>
          <a:stretch>
            <a:fillRect/>
          </a:stretch>
        </p:blipFill>
        <p:spPr>
          <a:xfrm>
            <a:off x="13453170" y="2373511"/>
            <a:ext cx="2019300" cy="528786"/>
          </a:xfrm>
          <a:prstGeom prst="rect">
            <a:avLst/>
          </a:prstGeom>
        </p:spPr>
      </p:pic>
      <p:sp>
        <p:nvSpPr>
          <p:cNvPr id="37" name="Text 26"/>
          <p:cNvSpPr/>
          <p:nvPr/>
        </p:nvSpPr>
        <p:spPr>
          <a:xfrm>
            <a:off x="13453170" y="2978497"/>
            <a:ext cx="3890882" cy="7239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89DCEB"/>
                </a:solidFill>
                <a:latin typeface="IBM Plex Mono" pitchFamily="34" charset="0"/>
                <a:ea typeface="IBM Plex Mono" pitchFamily="34" charset="-122"/>
                <a:cs typeface="IBM Plex Mono" pitchFamily="34" charset="-120"/>
              </a:rPr>
              <a:t>SECURE AI OPERATIONS PLATFORM</a:t>
            </a:r>
            <a:endParaRPr lang="en-US" sz="1800" dirty="0"/>
          </a:p>
        </p:txBody>
      </p:sp>
      <p:sp>
        <p:nvSpPr>
          <p:cNvPr id="38" name="Text 27"/>
          <p:cNvSpPr/>
          <p:nvPr/>
        </p:nvSpPr>
        <p:spPr>
          <a:xfrm>
            <a:off x="13453170" y="3740497"/>
            <a:ext cx="3890882" cy="655141"/>
          </a:xfrm>
          <a:prstGeom prst="rect">
            <a:avLst/>
          </a:prstGeom>
          <a:noFill/>
          <a:ln/>
        </p:spPr>
        <p:txBody>
          <a:bodyPr wrap="square" lIns="25400" tIns="25400" rIns="25400" bIns="25400" rtlCol="0" anchor="t">
            <a:normAutofit/>
          </a:bodyPr>
          <a:lstStyle/>
          <a:p>
            <a:pPr marL="0" indent="0" algn="l">
              <a:lnSpc>
                <a:spcPct val="101250"/>
              </a:lnSpc>
              <a:buNone/>
            </a:pPr>
            <a:r>
              <a:rPr lang="en-US" sz="1800" dirty="0">
                <a:solidFill>
                  <a:srgbClr val="FFFFFF"/>
                </a:solidFill>
                <a:latin typeface="IBM Plex Sans" pitchFamily="34" charset="0"/>
                <a:ea typeface="IBM Plex Sans" pitchFamily="34" charset="-122"/>
                <a:cs typeface="IBM Plex Sans" pitchFamily="34" charset="-120"/>
              </a:rPr>
              <a:t>The operational layer for governed AI execution</a:t>
            </a:r>
            <a:endParaRPr lang="en-US" sz="1800" dirty="0"/>
          </a:p>
        </p:txBody>
      </p:sp>
      <p:sp>
        <p:nvSpPr>
          <p:cNvPr id="39" name="Shape 28"/>
          <p:cNvSpPr/>
          <p:nvPr/>
        </p:nvSpPr>
        <p:spPr>
          <a:xfrm>
            <a:off x="13453170" y="4433739"/>
            <a:ext cx="3777555" cy="9525"/>
          </a:xfrm>
          <a:prstGeom prst="rect">
            <a:avLst/>
          </a:prstGeom>
          <a:solidFill>
            <a:srgbClr val="FFFFFF">
              <a:alpha val="16000"/>
            </a:srgbClr>
          </a:solidFill>
          <a:ln/>
        </p:spPr>
        <p:txBody>
          <a:bodyPr/>
          <a:lstStyle/>
          <a:p>
            <a:endParaRPr lang="en-US"/>
          </a:p>
        </p:txBody>
      </p:sp>
      <p:sp>
        <p:nvSpPr>
          <p:cNvPr id="40" name="Text 29"/>
          <p:cNvSpPr/>
          <p:nvPr/>
        </p:nvSpPr>
        <p:spPr>
          <a:xfrm>
            <a:off x="13453170" y="4538514"/>
            <a:ext cx="4155311" cy="32385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C3CCDD"/>
                </a:solidFill>
                <a:latin typeface="IBM Plex Sans" pitchFamily="34" charset="0"/>
                <a:ea typeface="IBM Plex Sans" pitchFamily="34" charset="-122"/>
                <a:cs typeface="IBM Plex Sans" pitchFamily="34" charset="-120"/>
              </a:rPr>
              <a:t>Business context</a:t>
            </a:r>
            <a:endParaRPr lang="en-US" sz="1800" dirty="0"/>
          </a:p>
        </p:txBody>
      </p:sp>
      <p:sp>
        <p:nvSpPr>
          <p:cNvPr id="41" name="Text 30"/>
          <p:cNvSpPr/>
          <p:nvPr/>
        </p:nvSpPr>
        <p:spPr>
          <a:xfrm>
            <a:off x="13453170" y="4890939"/>
            <a:ext cx="4155311" cy="32385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C3CCDD"/>
                </a:solidFill>
                <a:latin typeface="IBM Plex Sans" pitchFamily="34" charset="0"/>
                <a:ea typeface="IBM Plex Sans" pitchFamily="34" charset="-122"/>
                <a:cs typeface="IBM Plex Sans" pitchFamily="34" charset="-120"/>
              </a:rPr>
              <a:t>Governance by default</a:t>
            </a:r>
            <a:endParaRPr lang="en-US" sz="1800" dirty="0"/>
          </a:p>
        </p:txBody>
      </p:sp>
      <p:sp>
        <p:nvSpPr>
          <p:cNvPr id="42" name="Text 31"/>
          <p:cNvSpPr/>
          <p:nvPr/>
        </p:nvSpPr>
        <p:spPr>
          <a:xfrm>
            <a:off x="13453170" y="5243364"/>
            <a:ext cx="4155311" cy="32385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C3CCDD"/>
                </a:solidFill>
                <a:latin typeface="IBM Plex Sans" pitchFamily="34" charset="0"/>
                <a:ea typeface="IBM Plex Sans" pitchFamily="34" charset="-122"/>
                <a:cs typeface="IBM Plex Sans" pitchFamily="34" charset="-120"/>
              </a:rPr>
              <a:t>Workflow orchestration</a:t>
            </a:r>
            <a:endParaRPr lang="en-US" sz="1800" dirty="0"/>
          </a:p>
        </p:txBody>
      </p:sp>
      <p:sp>
        <p:nvSpPr>
          <p:cNvPr id="43" name="Text 32"/>
          <p:cNvSpPr/>
          <p:nvPr/>
        </p:nvSpPr>
        <p:spPr>
          <a:xfrm>
            <a:off x="13453170" y="5595789"/>
            <a:ext cx="4155311" cy="32385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C3CCDD"/>
                </a:solidFill>
                <a:latin typeface="IBM Plex Sans" pitchFamily="34" charset="0"/>
                <a:ea typeface="IBM Plex Sans" pitchFamily="34" charset="-122"/>
                <a:cs typeface="IBM Plex Sans" pitchFamily="34" charset="-120"/>
              </a:rPr>
              <a:t>Human approval gates</a:t>
            </a:r>
            <a:endParaRPr lang="en-US" sz="1800" dirty="0"/>
          </a:p>
        </p:txBody>
      </p:sp>
      <p:sp>
        <p:nvSpPr>
          <p:cNvPr id="44" name="Text 33"/>
          <p:cNvSpPr/>
          <p:nvPr/>
        </p:nvSpPr>
        <p:spPr>
          <a:xfrm>
            <a:off x="13453170" y="5948214"/>
            <a:ext cx="4155311" cy="32385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C3CCDD"/>
                </a:solidFill>
                <a:latin typeface="IBM Plex Sans" pitchFamily="34" charset="0"/>
                <a:ea typeface="IBM Plex Sans" pitchFamily="34" charset="-122"/>
                <a:cs typeface="IBM Plex Sans" pitchFamily="34" charset="-120"/>
              </a:rPr>
              <a:t>Multi-client operations</a:t>
            </a:r>
            <a:endParaRPr lang="en-US" sz="1800" dirty="0"/>
          </a:p>
        </p:txBody>
      </p:sp>
      <p:sp>
        <p:nvSpPr>
          <p:cNvPr id="45" name="Text 34"/>
          <p:cNvSpPr/>
          <p:nvPr/>
        </p:nvSpPr>
        <p:spPr>
          <a:xfrm>
            <a:off x="13453170" y="6300639"/>
            <a:ext cx="4155311" cy="32385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C3CCDD"/>
                </a:solidFill>
                <a:latin typeface="IBM Plex Sans" pitchFamily="34" charset="0"/>
                <a:ea typeface="IBM Plex Sans" pitchFamily="34" charset="-122"/>
                <a:cs typeface="IBM Plex Sans" pitchFamily="34" charset="-120"/>
              </a:rPr>
              <a:t>Observability</a:t>
            </a:r>
            <a:endParaRPr lang="en-US" sz="1800" dirty="0"/>
          </a:p>
        </p:txBody>
      </p:sp>
      <p:sp>
        <p:nvSpPr>
          <p:cNvPr id="46" name="Text 35"/>
          <p:cNvSpPr/>
          <p:nvPr/>
        </p:nvSpPr>
        <p:spPr>
          <a:xfrm>
            <a:off x="13453170" y="6653064"/>
            <a:ext cx="4155311" cy="32385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C3CCDD"/>
                </a:solidFill>
                <a:latin typeface="IBM Plex Sans" pitchFamily="34" charset="0"/>
                <a:ea typeface="IBM Plex Sans" pitchFamily="34" charset="-122"/>
                <a:cs typeface="IBM Plex Sans" pitchFamily="34" charset="-120"/>
              </a:rPr>
              <a:t>Operational intelligence</a:t>
            </a:r>
            <a:endParaRPr lang="en-US" sz="1800" dirty="0"/>
          </a:p>
        </p:txBody>
      </p:sp>
      <p:sp>
        <p:nvSpPr>
          <p:cNvPr id="47" name="Text 36"/>
          <p:cNvSpPr/>
          <p:nvPr/>
        </p:nvSpPr>
        <p:spPr>
          <a:xfrm>
            <a:off x="13453170" y="7005489"/>
            <a:ext cx="4155311" cy="32385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C3CCDD"/>
                </a:solidFill>
                <a:latin typeface="IBM Plex Sans" pitchFamily="34" charset="0"/>
                <a:ea typeface="IBM Plex Sans" pitchFamily="34" charset="-122"/>
                <a:cs typeface="IBM Plex Sans" pitchFamily="34" charset="-120"/>
              </a:rPr>
              <a:t>Measurable outcomes and ROI</a:t>
            </a:r>
            <a:endParaRPr lang="en-US" sz="1800" dirty="0"/>
          </a:p>
        </p:txBody>
      </p:sp>
      <p:sp>
        <p:nvSpPr>
          <p:cNvPr id="48" name="Text 37"/>
          <p:cNvSpPr/>
          <p:nvPr/>
        </p:nvSpPr>
        <p:spPr>
          <a:xfrm>
            <a:off x="838200" y="8724900"/>
            <a:ext cx="3344451" cy="381000"/>
          </a:xfrm>
          <a:prstGeom prst="rect">
            <a:avLst/>
          </a:prstGeom>
          <a:noFill/>
          <a:ln/>
        </p:spPr>
        <p:txBody>
          <a:bodyPr wrap="none" lIns="25400" tIns="25400" rIns="25400" bIns="25400" rtlCol="0" anchor="t">
            <a:normAutofit/>
          </a:bodyPr>
          <a:lstStyle/>
          <a:p>
            <a:pPr marL="0" indent="0" algn="l">
              <a:lnSpc>
                <a:spcPct val="112500"/>
              </a:lnSpc>
              <a:buNone/>
            </a:pPr>
            <a:r>
              <a:rPr lang="en-US" sz="1800" kern="0" spc="180" dirty="0">
                <a:solidFill>
                  <a:srgbClr val="8B96AD"/>
                </a:solidFill>
                <a:latin typeface="IBM Plex Mono" pitchFamily="34" charset="0"/>
                <a:ea typeface="IBM Plex Mono" pitchFamily="34" charset="-122"/>
                <a:cs typeface="IBM Plex Mono" pitchFamily="34" charset="-120"/>
              </a:rPr>
              <a:t>CATEGORY VALIDATION</a:t>
            </a:r>
            <a:endParaRPr lang="en-US" sz="1800" dirty="0"/>
          </a:p>
        </p:txBody>
      </p:sp>
      <p:sp>
        <p:nvSpPr>
          <p:cNvPr id="49" name="Text 38"/>
          <p:cNvSpPr/>
          <p:nvPr/>
        </p:nvSpPr>
        <p:spPr>
          <a:xfrm>
            <a:off x="4088160" y="8753475"/>
            <a:ext cx="13762489" cy="609600"/>
          </a:xfrm>
          <a:prstGeom prst="rect">
            <a:avLst/>
          </a:prstGeom>
          <a:noFill/>
          <a:ln/>
        </p:spPr>
        <p:txBody>
          <a:bodyPr wrap="square" lIns="25400" tIns="25400" rIns="25400" bIns="25400" rtlCol="0" anchor="t">
            <a:normAutofit/>
          </a:bodyPr>
          <a:lstStyle/>
          <a:p>
            <a:pPr marL="0" indent="0" algn="l">
              <a:lnSpc>
                <a:spcPct val="93750"/>
              </a:lnSpc>
              <a:buNone/>
            </a:pPr>
            <a:r>
              <a:rPr lang="en-US" sz="1800" dirty="0">
                <a:solidFill>
                  <a:srgbClr val="6A7894"/>
                </a:solidFill>
                <a:latin typeface="IBM Plex Sans" pitchFamily="34" charset="0"/>
                <a:ea typeface="IBM Plex Sans" pitchFamily="34" charset="-122"/>
                <a:cs typeface="IBM Plex Sans" pitchFamily="34" charset="-120"/>
              </a:rPr>
              <a:t>OpenAI's push into enterprise deployment and partner enablement reinforces that the bottleneck is operationalizing AI inside real business workflows, not simply accessing better models.</a:t>
            </a:r>
            <a:endParaRPr lang="en-US" sz="1800" dirty="0"/>
          </a:p>
        </p:txBody>
      </p:sp>
      <p:sp>
        <p:nvSpPr>
          <p:cNvPr id="50" name="Shape 39"/>
          <p:cNvSpPr/>
          <p:nvPr/>
        </p:nvSpPr>
        <p:spPr>
          <a:xfrm>
            <a:off x="838200" y="9477375"/>
            <a:ext cx="16611600" cy="9525"/>
          </a:xfrm>
          <a:prstGeom prst="rect">
            <a:avLst/>
          </a:prstGeom>
          <a:solidFill>
            <a:srgbClr val="DDE3EE"/>
          </a:solidFill>
          <a:ln/>
        </p:spPr>
        <p:txBody>
          <a:bodyPr/>
          <a:lstStyle/>
          <a:p>
            <a:endParaRPr lang="en-US"/>
          </a:p>
        </p:txBody>
      </p:sp>
      <p:sp>
        <p:nvSpPr>
          <p:cNvPr id="51" name="Shape 40"/>
          <p:cNvSpPr/>
          <p:nvPr/>
        </p:nvSpPr>
        <p:spPr>
          <a:xfrm>
            <a:off x="838200" y="9801225"/>
            <a:ext cx="1714500" cy="57150"/>
          </a:xfrm>
          <a:prstGeom prst="roundRect">
            <a:avLst>
              <a:gd name="adj" fmla="val 50000"/>
            </a:avLst>
          </a:prstGeom>
          <a:gradFill rotWithShape="1">
            <a:gsLst>
              <a:gs pos="0">
                <a:srgbClr val="89DCEB">
                  <a:alpha val="100000"/>
                </a:srgbClr>
              </a:gs>
              <a:gs pos="38000">
                <a:srgbClr val="74C7EC">
                  <a:alpha val="100000"/>
                </a:srgbClr>
              </a:gs>
              <a:gs pos="100000">
                <a:srgbClr val="7287FD">
                  <a:alpha val="100000"/>
                </a:srgbClr>
              </a:gs>
            </a:gsLst>
            <a:lin ang="0" scaled="0"/>
          </a:gradFill>
          <a:ln/>
        </p:spPr>
        <p:txBody>
          <a:bodyPr/>
          <a:lstStyle/>
          <a:p>
            <a:endParaRPr lang="en-US"/>
          </a:p>
        </p:txBody>
      </p:sp>
      <p:sp>
        <p:nvSpPr>
          <p:cNvPr id="52" name="Text 41"/>
          <p:cNvSpPr/>
          <p:nvPr/>
        </p:nvSpPr>
        <p:spPr>
          <a:xfrm>
            <a:off x="2819400" y="9658350"/>
            <a:ext cx="15620479" cy="381000"/>
          </a:xfrm>
          <a:prstGeom prst="rect">
            <a:avLst/>
          </a:prstGeom>
          <a:noFill/>
          <a:ln/>
        </p:spPr>
        <p:txBody>
          <a:bodyPr wrap="square" lIns="25400" tIns="25400" rIns="25400" bIns="25400" rtlCol="0" anchor="t">
            <a:normAutofit lnSpcReduction="10000"/>
          </a:bodyPr>
          <a:lstStyle/>
          <a:p>
            <a:pPr marL="0" indent="0" algn="l">
              <a:lnSpc>
                <a:spcPct val="102857"/>
              </a:lnSpc>
              <a:buNone/>
            </a:pPr>
            <a:r>
              <a:rPr lang="en-US" sz="2250" b="1" kern="0" spc="-22" dirty="0">
                <a:solidFill>
                  <a:srgbClr val="1D3064"/>
                </a:solidFill>
                <a:latin typeface="Ubuntu" pitchFamily="34" charset="0"/>
                <a:ea typeface="Ubuntu" pitchFamily="34" charset="-122"/>
                <a:cs typeface="Ubuntu" pitchFamily="34" charset="-120"/>
              </a:rPr>
              <a:t>Flowchestra is the operational layer across AI access, governance, service delivery, and business execution.</a:t>
            </a:r>
            <a:endParaRPr lang="en-US" sz="22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20">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838200" y="419100"/>
            <a:ext cx="1827276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APPENDIX A5</a:t>
            </a:r>
            <a:endParaRPr lang="en-US" sz="1800" dirty="0"/>
          </a:p>
        </p:txBody>
      </p:sp>
      <p:sp>
        <p:nvSpPr>
          <p:cNvPr id="3" name="Text 1"/>
          <p:cNvSpPr/>
          <p:nvPr/>
        </p:nvSpPr>
        <p:spPr>
          <a:xfrm>
            <a:off x="838200" y="828675"/>
            <a:ext cx="18272760" cy="558105"/>
          </a:xfrm>
          <a:prstGeom prst="rect">
            <a:avLst/>
          </a:prstGeom>
          <a:noFill/>
          <a:ln/>
        </p:spPr>
        <p:txBody>
          <a:bodyPr wrap="square" lIns="25400" tIns="25400" rIns="25400" bIns="25400" rtlCol="0" anchor="t">
            <a:normAutofit lnSpcReduction="10000"/>
          </a:bodyPr>
          <a:lstStyle/>
          <a:p>
            <a:pPr marL="0" indent="0" algn="l">
              <a:lnSpc>
                <a:spcPct val="92542"/>
              </a:lnSpc>
              <a:buNone/>
            </a:pPr>
            <a:r>
              <a:rPr lang="en-US" sz="3900" b="1" kern="0" spc="-78" dirty="0">
                <a:solidFill>
                  <a:srgbClr val="1D3064"/>
                </a:solidFill>
                <a:latin typeface="Ubuntu" pitchFamily="34" charset="0"/>
                <a:ea typeface="Ubuntu" pitchFamily="34" charset="-122"/>
                <a:cs typeface="Ubuntu" pitchFamily="34" charset="-120"/>
              </a:rPr>
              <a:t>Product &amp; Roadmap Detail</a:t>
            </a:r>
            <a:endParaRPr lang="en-US" sz="3900" dirty="0"/>
          </a:p>
        </p:txBody>
      </p:sp>
      <p:sp>
        <p:nvSpPr>
          <p:cNvPr id="4" name="Text 2"/>
          <p:cNvSpPr/>
          <p:nvPr/>
        </p:nvSpPr>
        <p:spPr>
          <a:xfrm>
            <a:off x="838200" y="1415355"/>
            <a:ext cx="18272760" cy="360015"/>
          </a:xfrm>
          <a:prstGeom prst="rect">
            <a:avLst/>
          </a:prstGeom>
          <a:noFill/>
          <a:ln/>
        </p:spPr>
        <p:txBody>
          <a:bodyPr wrap="square" lIns="25400" tIns="25400" rIns="25400" bIns="25400" rtlCol="0" anchor="t">
            <a:normAutofit/>
          </a:bodyPr>
          <a:lstStyle/>
          <a:p>
            <a:pPr marL="0" indent="0" algn="l">
              <a:lnSpc>
                <a:spcPct val="99412"/>
              </a:lnSpc>
              <a:buNone/>
            </a:pPr>
            <a:r>
              <a:rPr lang="en-US" sz="1950" dirty="0">
                <a:solidFill>
                  <a:srgbClr val="4A5775"/>
                </a:solidFill>
                <a:latin typeface="IBM Plex Sans" pitchFamily="34" charset="0"/>
                <a:ea typeface="IBM Plex Sans" pitchFamily="34" charset="-122"/>
                <a:cs typeface="IBM Plex Sans" pitchFamily="34" charset="-120"/>
              </a:rPr>
              <a:t>Flowchestra is live today with governed AI controls, with workflow orchestration and enterprise readiness expanding next.</a:t>
            </a:r>
            <a:endParaRPr lang="en-US" sz="1950" dirty="0"/>
          </a:p>
        </p:txBody>
      </p:sp>
      <p:sp>
        <p:nvSpPr>
          <p:cNvPr id="5" name="Shape 3"/>
          <p:cNvSpPr/>
          <p:nvPr/>
        </p:nvSpPr>
        <p:spPr>
          <a:xfrm>
            <a:off x="838200" y="1889671"/>
            <a:ext cx="8210550" cy="5518249"/>
          </a:xfrm>
          <a:prstGeom prst="roundRect">
            <a:avLst>
              <a:gd name="adj" fmla="val 2417"/>
            </a:avLst>
          </a:prstGeom>
          <a:solidFill>
            <a:srgbClr val="FFFFFF"/>
          </a:solidFill>
          <a:ln w="9525">
            <a:solidFill>
              <a:srgbClr val="C7E7D4"/>
            </a:solidFill>
            <a:prstDash val="solid"/>
          </a:ln>
          <a:effectLst>
            <a:outerShdw blurRad="95250" dist="19050" dir="5400000" algn="bl" rotWithShape="0">
              <a:srgbClr val="1D3064">
                <a:alpha val="6000"/>
              </a:srgbClr>
            </a:outerShdw>
          </a:effectLst>
        </p:spPr>
        <p:txBody>
          <a:bodyPr/>
          <a:lstStyle/>
          <a:p>
            <a:endParaRPr lang="en-US"/>
          </a:p>
        </p:txBody>
      </p:sp>
      <p:sp>
        <p:nvSpPr>
          <p:cNvPr id="6" name="Shape 4"/>
          <p:cNvSpPr/>
          <p:nvPr/>
        </p:nvSpPr>
        <p:spPr>
          <a:xfrm>
            <a:off x="1095375" y="2203996"/>
            <a:ext cx="114300" cy="114300"/>
          </a:xfrm>
          <a:prstGeom prst="ellipse">
            <a:avLst/>
          </a:prstGeom>
          <a:solidFill>
            <a:srgbClr val="16A34A"/>
          </a:solidFill>
          <a:ln/>
        </p:spPr>
        <p:txBody>
          <a:bodyPr/>
          <a:lstStyle/>
          <a:p>
            <a:endParaRPr lang="en-US"/>
          </a:p>
        </p:txBody>
      </p:sp>
      <p:sp>
        <p:nvSpPr>
          <p:cNvPr id="7" name="Text 5"/>
          <p:cNvSpPr/>
          <p:nvPr/>
        </p:nvSpPr>
        <p:spPr>
          <a:xfrm>
            <a:off x="1323975" y="2089696"/>
            <a:ext cx="3872582"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047857"/>
                </a:solidFill>
                <a:latin typeface="IBM Plex Mono" pitchFamily="34" charset="0"/>
                <a:ea typeface="IBM Plex Mono" pitchFamily="34" charset="-122"/>
                <a:cs typeface="IBM Plex Mono" pitchFamily="34" charset="-120"/>
              </a:rPr>
              <a:t>LIVE / AVAILABLE TODAY</a:t>
            </a:r>
            <a:endParaRPr lang="en-US" sz="1800" dirty="0"/>
          </a:p>
        </p:txBody>
      </p:sp>
      <p:sp>
        <p:nvSpPr>
          <p:cNvPr id="8" name="Text 6"/>
          <p:cNvSpPr/>
          <p:nvPr/>
        </p:nvSpPr>
        <p:spPr>
          <a:xfrm>
            <a:off x="1095375" y="2537371"/>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Governed multi-model access</a:t>
            </a:r>
            <a:endParaRPr lang="en-US" sz="1800" dirty="0"/>
          </a:p>
        </p:txBody>
      </p:sp>
      <p:sp>
        <p:nvSpPr>
          <p:cNvPr id="9" name="Text 7"/>
          <p:cNvSpPr/>
          <p:nvPr/>
        </p:nvSpPr>
        <p:spPr>
          <a:xfrm>
            <a:off x="1095375" y="2896642"/>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Organizational controls</a:t>
            </a:r>
            <a:endParaRPr lang="en-US" sz="1800" dirty="0"/>
          </a:p>
        </p:txBody>
      </p:sp>
      <p:sp>
        <p:nvSpPr>
          <p:cNvPr id="10" name="Text 8"/>
          <p:cNvSpPr/>
          <p:nvPr/>
        </p:nvSpPr>
        <p:spPr>
          <a:xfrm>
            <a:off x="1095375" y="3255913"/>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Policy enforcement</a:t>
            </a:r>
            <a:endParaRPr lang="en-US" sz="1800" dirty="0"/>
          </a:p>
        </p:txBody>
      </p:sp>
      <p:sp>
        <p:nvSpPr>
          <p:cNvPr id="11" name="Text 9"/>
          <p:cNvSpPr/>
          <p:nvPr/>
        </p:nvSpPr>
        <p:spPr>
          <a:xfrm>
            <a:off x="1095375" y="3615184"/>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Tenant isolation</a:t>
            </a:r>
            <a:endParaRPr lang="en-US" sz="1800" dirty="0"/>
          </a:p>
        </p:txBody>
      </p:sp>
      <p:sp>
        <p:nvSpPr>
          <p:cNvPr id="12" name="Text 10"/>
          <p:cNvSpPr/>
          <p:nvPr/>
        </p:nvSpPr>
        <p:spPr>
          <a:xfrm>
            <a:off x="1095375" y="3974455"/>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Role-based access</a:t>
            </a:r>
            <a:endParaRPr lang="en-US" sz="1800" dirty="0"/>
          </a:p>
        </p:txBody>
      </p:sp>
      <p:sp>
        <p:nvSpPr>
          <p:cNvPr id="13" name="Text 11"/>
          <p:cNvSpPr/>
          <p:nvPr/>
        </p:nvSpPr>
        <p:spPr>
          <a:xfrm>
            <a:off x="1095375" y="4333726"/>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Provider and model controls</a:t>
            </a:r>
            <a:endParaRPr lang="en-US" sz="1800" dirty="0"/>
          </a:p>
        </p:txBody>
      </p:sp>
      <p:sp>
        <p:nvSpPr>
          <p:cNvPr id="14" name="Text 12"/>
          <p:cNvSpPr/>
          <p:nvPr/>
        </p:nvSpPr>
        <p:spPr>
          <a:xfrm>
            <a:off x="1095375" y="4692997"/>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Privacy and budget controls</a:t>
            </a:r>
            <a:endParaRPr lang="en-US" sz="1800" dirty="0"/>
          </a:p>
        </p:txBody>
      </p:sp>
      <p:sp>
        <p:nvSpPr>
          <p:cNvPr id="15" name="Text 13"/>
          <p:cNvSpPr/>
          <p:nvPr/>
        </p:nvSpPr>
        <p:spPr>
          <a:xfrm>
            <a:off x="1095375" y="5052268"/>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User and model usage attribution</a:t>
            </a:r>
            <a:endParaRPr lang="en-US" sz="1800" dirty="0"/>
          </a:p>
        </p:txBody>
      </p:sp>
      <p:sp>
        <p:nvSpPr>
          <p:cNvPr id="16" name="Text 14"/>
          <p:cNvSpPr/>
          <p:nvPr/>
        </p:nvSpPr>
        <p:spPr>
          <a:xfrm>
            <a:off x="1095375" y="5411539"/>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Enterprise SSO</a:t>
            </a:r>
            <a:endParaRPr lang="en-US" sz="1800" dirty="0"/>
          </a:p>
        </p:txBody>
      </p:sp>
      <p:sp>
        <p:nvSpPr>
          <p:cNvPr id="17" name="Text 15"/>
          <p:cNvSpPr/>
          <p:nvPr/>
        </p:nvSpPr>
        <p:spPr>
          <a:xfrm>
            <a:off x="1095375" y="5770811"/>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Cost and adoption analytics</a:t>
            </a:r>
            <a:endParaRPr lang="en-US" sz="1800" dirty="0"/>
          </a:p>
        </p:txBody>
      </p:sp>
      <p:sp>
        <p:nvSpPr>
          <p:cNvPr id="18" name="Text 16"/>
          <p:cNvSpPr/>
          <p:nvPr/>
        </p:nvSpPr>
        <p:spPr>
          <a:xfrm>
            <a:off x="1095375" y="6130082"/>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Controlled system actions</a:t>
            </a:r>
            <a:endParaRPr lang="en-US" sz="1800" dirty="0"/>
          </a:p>
        </p:txBody>
      </p:sp>
      <p:sp>
        <p:nvSpPr>
          <p:cNvPr id="19" name="Shape 17"/>
          <p:cNvSpPr/>
          <p:nvPr/>
        </p:nvSpPr>
        <p:spPr>
          <a:xfrm>
            <a:off x="1095375" y="6527453"/>
            <a:ext cx="7696200" cy="9525"/>
          </a:xfrm>
          <a:prstGeom prst="rect">
            <a:avLst/>
          </a:prstGeom>
          <a:solidFill>
            <a:srgbClr val="EEF1F8"/>
          </a:solidFill>
          <a:ln/>
        </p:spPr>
        <p:txBody>
          <a:bodyPr/>
          <a:lstStyle/>
          <a:p>
            <a:endParaRPr lang="en-US"/>
          </a:p>
        </p:txBody>
      </p:sp>
      <p:sp>
        <p:nvSpPr>
          <p:cNvPr id="20" name="Text 18"/>
          <p:cNvSpPr/>
          <p:nvPr/>
        </p:nvSpPr>
        <p:spPr>
          <a:xfrm>
            <a:off x="1095375" y="6622703"/>
            <a:ext cx="7927086"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1D3064"/>
                </a:solidFill>
                <a:latin typeface="IBM Plex Sans" pitchFamily="34" charset="0"/>
                <a:ea typeface="IBM Plex Sans" pitchFamily="34" charset="-122"/>
                <a:cs typeface="IBM Plex Sans" pitchFamily="34" charset="-120"/>
              </a:rPr>
              <a:t>Live foundation for governed AI access, policy enforcement, usage visibility, and controlled execution.</a:t>
            </a:r>
            <a:endParaRPr lang="en-US" sz="1800" dirty="0"/>
          </a:p>
        </p:txBody>
      </p:sp>
      <p:sp>
        <p:nvSpPr>
          <p:cNvPr id="21" name="Shape 19"/>
          <p:cNvSpPr/>
          <p:nvPr/>
        </p:nvSpPr>
        <p:spPr>
          <a:xfrm>
            <a:off x="9239250" y="1889671"/>
            <a:ext cx="8210550" cy="5518249"/>
          </a:xfrm>
          <a:prstGeom prst="roundRect">
            <a:avLst>
              <a:gd name="adj" fmla="val 2417"/>
            </a:avLst>
          </a:prstGeom>
          <a:solidFill>
            <a:srgbClr val="FAFBFF"/>
          </a:solidFill>
          <a:ln w="9525">
            <a:solidFill>
              <a:srgbClr val="CCD2FB"/>
            </a:solidFill>
            <a:prstDash val="solid"/>
          </a:ln>
          <a:effectLst>
            <a:outerShdw blurRad="95250" dist="19050" dir="5400000" algn="bl" rotWithShape="0">
              <a:srgbClr val="1D3064">
                <a:alpha val="6000"/>
              </a:srgbClr>
            </a:outerShdw>
          </a:effectLst>
        </p:spPr>
        <p:txBody>
          <a:bodyPr/>
          <a:lstStyle/>
          <a:p>
            <a:endParaRPr lang="en-US"/>
          </a:p>
        </p:txBody>
      </p:sp>
      <p:sp>
        <p:nvSpPr>
          <p:cNvPr id="22" name="Shape 20"/>
          <p:cNvSpPr/>
          <p:nvPr/>
        </p:nvSpPr>
        <p:spPr>
          <a:xfrm>
            <a:off x="9496425" y="2203996"/>
            <a:ext cx="114300" cy="114300"/>
          </a:xfrm>
          <a:prstGeom prst="ellipse">
            <a:avLst/>
          </a:prstGeom>
          <a:solidFill>
            <a:srgbClr val="7287FD"/>
          </a:solidFill>
          <a:ln/>
        </p:spPr>
        <p:txBody>
          <a:bodyPr/>
          <a:lstStyle/>
          <a:p>
            <a:endParaRPr lang="en-US"/>
          </a:p>
        </p:txBody>
      </p:sp>
      <p:sp>
        <p:nvSpPr>
          <p:cNvPr id="23" name="Text 21"/>
          <p:cNvSpPr/>
          <p:nvPr/>
        </p:nvSpPr>
        <p:spPr>
          <a:xfrm>
            <a:off x="9725025" y="2089696"/>
            <a:ext cx="3344451"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4A56D6"/>
                </a:solidFill>
                <a:latin typeface="IBM Plex Mono" pitchFamily="34" charset="0"/>
                <a:ea typeface="IBM Plex Mono" pitchFamily="34" charset="-122"/>
                <a:cs typeface="IBM Plex Mono" pitchFamily="34" charset="-120"/>
              </a:rPr>
              <a:t>ROADMAP / NEAR-TERM</a:t>
            </a:r>
            <a:endParaRPr lang="en-US" sz="1800" dirty="0"/>
          </a:p>
        </p:txBody>
      </p:sp>
      <p:sp>
        <p:nvSpPr>
          <p:cNvPr id="24" name="Text 22"/>
          <p:cNvSpPr/>
          <p:nvPr/>
        </p:nvSpPr>
        <p:spPr>
          <a:xfrm>
            <a:off x="9496425" y="2537371"/>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Multi-step workflow orchestration</a:t>
            </a:r>
            <a:endParaRPr lang="en-US" sz="1800" dirty="0"/>
          </a:p>
        </p:txBody>
      </p:sp>
      <p:sp>
        <p:nvSpPr>
          <p:cNvPr id="25" name="Text 23"/>
          <p:cNvSpPr/>
          <p:nvPr/>
        </p:nvSpPr>
        <p:spPr>
          <a:xfrm>
            <a:off x="9496425" y="2896642"/>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Connector-driven execution</a:t>
            </a:r>
            <a:endParaRPr lang="en-US" sz="1800" dirty="0"/>
          </a:p>
        </p:txBody>
      </p:sp>
      <p:sp>
        <p:nvSpPr>
          <p:cNvPr id="26" name="Text 24"/>
          <p:cNvSpPr/>
          <p:nvPr/>
        </p:nvSpPr>
        <p:spPr>
          <a:xfrm>
            <a:off x="9496425" y="3255913"/>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Native human approval gates</a:t>
            </a:r>
            <a:endParaRPr lang="en-US" sz="1800" dirty="0"/>
          </a:p>
        </p:txBody>
      </p:sp>
      <p:sp>
        <p:nvSpPr>
          <p:cNvPr id="27" name="Text 25"/>
          <p:cNvSpPr/>
          <p:nvPr/>
        </p:nvSpPr>
        <p:spPr>
          <a:xfrm>
            <a:off x="9496425" y="3615184"/>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Comprehensive workflow auditability</a:t>
            </a:r>
            <a:endParaRPr lang="en-US" sz="1800" dirty="0"/>
          </a:p>
        </p:txBody>
      </p:sp>
      <p:sp>
        <p:nvSpPr>
          <p:cNvPr id="28" name="Text 26"/>
          <p:cNvSpPr/>
          <p:nvPr/>
        </p:nvSpPr>
        <p:spPr>
          <a:xfrm>
            <a:off x="9496425" y="3974455"/>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End-to-end execution observability</a:t>
            </a:r>
            <a:endParaRPr lang="en-US" sz="1800" dirty="0"/>
          </a:p>
        </p:txBody>
      </p:sp>
      <p:sp>
        <p:nvSpPr>
          <p:cNvPr id="29" name="Text 27"/>
          <p:cNvSpPr/>
          <p:nvPr/>
        </p:nvSpPr>
        <p:spPr>
          <a:xfrm>
            <a:off x="9496425" y="4333726"/>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Expanded connector coverage</a:t>
            </a:r>
            <a:endParaRPr lang="en-US" sz="1800" dirty="0"/>
          </a:p>
        </p:txBody>
      </p:sp>
      <p:sp>
        <p:nvSpPr>
          <p:cNvPr id="30" name="Text 28"/>
          <p:cNvSpPr/>
          <p:nvPr/>
        </p:nvSpPr>
        <p:spPr>
          <a:xfrm>
            <a:off x="9496425" y="4692997"/>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Packaged governed workflows for operator delivery</a:t>
            </a:r>
            <a:endParaRPr lang="en-US" sz="1800" dirty="0"/>
          </a:p>
        </p:txBody>
      </p:sp>
      <p:sp>
        <p:nvSpPr>
          <p:cNvPr id="31" name="Text 29"/>
          <p:cNvSpPr/>
          <p:nvPr/>
        </p:nvSpPr>
        <p:spPr>
          <a:xfrm>
            <a:off x="9496425" y="5052268"/>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SOC 2 Type 1 in progress</a:t>
            </a:r>
            <a:endParaRPr lang="en-US" sz="1800" dirty="0"/>
          </a:p>
        </p:txBody>
      </p:sp>
      <p:sp>
        <p:nvSpPr>
          <p:cNvPr id="32" name="Text 30"/>
          <p:cNvSpPr/>
          <p:nvPr/>
        </p:nvSpPr>
        <p:spPr>
          <a:xfrm>
            <a:off x="9496425" y="5411539"/>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SOC 2 Type 2 completion</a:t>
            </a:r>
            <a:endParaRPr lang="en-US" sz="1800" dirty="0"/>
          </a:p>
        </p:txBody>
      </p:sp>
      <p:sp>
        <p:nvSpPr>
          <p:cNvPr id="33" name="Text 31"/>
          <p:cNvSpPr/>
          <p:nvPr/>
        </p:nvSpPr>
        <p:spPr>
          <a:xfrm>
            <a:off x="9496425" y="5770811"/>
            <a:ext cx="8465820"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Ongoing third-party penetration testing program</a:t>
            </a:r>
            <a:endParaRPr lang="en-US" sz="1800" dirty="0"/>
          </a:p>
        </p:txBody>
      </p:sp>
      <p:sp>
        <p:nvSpPr>
          <p:cNvPr id="34" name="Shape 32"/>
          <p:cNvSpPr/>
          <p:nvPr/>
        </p:nvSpPr>
        <p:spPr>
          <a:xfrm>
            <a:off x="9496425" y="6527453"/>
            <a:ext cx="7696200" cy="9525"/>
          </a:xfrm>
          <a:prstGeom prst="rect">
            <a:avLst/>
          </a:prstGeom>
          <a:solidFill>
            <a:srgbClr val="EEF1F8"/>
          </a:solidFill>
          <a:ln/>
        </p:spPr>
        <p:txBody>
          <a:bodyPr/>
          <a:lstStyle/>
          <a:p>
            <a:endParaRPr lang="en-US"/>
          </a:p>
        </p:txBody>
      </p:sp>
      <p:sp>
        <p:nvSpPr>
          <p:cNvPr id="35" name="Text 33"/>
          <p:cNvSpPr/>
          <p:nvPr/>
        </p:nvSpPr>
        <p:spPr>
          <a:xfrm>
            <a:off x="9496425" y="6622703"/>
            <a:ext cx="7927086"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1D3064"/>
                </a:solidFill>
                <a:latin typeface="IBM Plex Sans" pitchFamily="34" charset="0"/>
                <a:ea typeface="IBM Plex Sans" pitchFamily="34" charset="-122"/>
                <a:cs typeface="IBM Plex Sans" pitchFamily="34" charset="-120"/>
              </a:rPr>
              <a:t>Extends the live governed AI foundation into repeatable workflow execution, operator delivery, and enterprise readiness.</a:t>
            </a:r>
            <a:endParaRPr lang="en-US" sz="1800" dirty="0"/>
          </a:p>
        </p:txBody>
      </p:sp>
      <p:sp>
        <p:nvSpPr>
          <p:cNvPr id="36" name="Text 34"/>
          <p:cNvSpPr/>
          <p:nvPr/>
        </p:nvSpPr>
        <p:spPr>
          <a:xfrm>
            <a:off x="838200" y="7466261"/>
            <a:ext cx="1827276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8B96AD"/>
                </a:solidFill>
                <a:latin typeface="IBM Plex Mono" pitchFamily="34" charset="0"/>
                <a:ea typeface="IBM Plex Mono" pitchFamily="34" charset="-122"/>
                <a:cs typeface="IBM Plex Mono" pitchFamily="34" charset="-120"/>
              </a:rPr>
              <a:t>WHY THIS MATTERS</a:t>
            </a:r>
            <a:endParaRPr lang="en-US" sz="1800" dirty="0"/>
          </a:p>
        </p:txBody>
      </p:sp>
      <p:sp>
        <p:nvSpPr>
          <p:cNvPr id="37" name="Text 35"/>
          <p:cNvSpPr/>
          <p:nvPr/>
        </p:nvSpPr>
        <p:spPr>
          <a:xfrm>
            <a:off x="838200" y="7885361"/>
            <a:ext cx="590931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5A6CF0"/>
                </a:solidFill>
                <a:latin typeface="IBM Plex Mono" pitchFamily="34" charset="0"/>
                <a:ea typeface="IBM Plex Mono" pitchFamily="34" charset="-122"/>
                <a:cs typeface="IBM Plex Mono" pitchFamily="34" charset="-120"/>
              </a:rPr>
              <a:t>REPEATABILITY</a:t>
            </a:r>
            <a:endParaRPr lang="en-US" sz="1800" dirty="0"/>
          </a:p>
        </p:txBody>
      </p:sp>
      <p:sp>
        <p:nvSpPr>
          <p:cNvPr id="38" name="Text 36"/>
          <p:cNvSpPr/>
          <p:nvPr/>
        </p:nvSpPr>
        <p:spPr>
          <a:xfrm>
            <a:off x="838200" y="8256836"/>
            <a:ext cx="5533263" cy="902047"/>
          </a:xfrm>
          <a:prstGeom prst="rect">
            <a:avLst/>
          </a:prstGeom>
          <a:noFill/>
          <a:ln/>
        </p:spPr>
        <p:txBody>
          <a:bodyPr wrap="square" lIns="25400" tIns="25400" rIns="25400" bIns="25400" rtlCol="0" anchor="t">
            <a:normAutofit/>
          </a:bodyPr>
          <a:lstStyle/>
          <a:p>
            <a:pPr marL="0" indent="0" algn="l">
              <a:lnSpc>
                <a:spcPct val="94500"/>
              </a:lnSpc>
              <a:buNone/>
            </a:pPr>
            <a:r>
              <a:rPr lang="en-US" sz="1800" dirty="0">
                <a:solidFill>
                  <a:srgbClr val="4A5775"/>
                </a:solidFill>
                <a:latin typeface="IBM Plex Sans" pitchFamily="34" charset="0"/>
                <a:ea typeface="IBM Plex Sans" pitchFamily="34" charset="-122"/>
                <a:cs typeface="IBM Plex Sans" pitchFamily="34" charset="-120"/>
              </a:rPr>
              <a:t>Package governed workflows that can be deployed repeatedly across organizations and client environments.</a:t>
            </a:r>
            <a:endParaRPr lang="en-US" sz="1800" dirty="0"/>
          </a:p>
        </p:txBody>
      </p:sp>
      <p:sp>
        <p:nvSpPr>
          <p:cNvPr id="39" name="Text 37"/>
          <p:cNvSpPr/>
          <p:nvPr/>
        </p:nvSpPr>
        <p:spPr>
          <a:xfrm>
            <a:off x="6457950" y="7885361"/>
            <a:ext cx="590931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5A6CF0"/>
                </a:solidFill>
                <a:latin typeface="IBM Plex Mono" pitchFamily="34" charset="0"/>
                <a:ea typeface="IBM Plex Mono" pitchFamily="34" charset="-122"/>
                <a:cs typeface="IBM Plex Mono" pitchFamily="34" charset="-120"/>
              </a:rPr>
              <a:t>OPERATOR SCALE</a:t>
            </a:r>
            <a:endParaRPr lang="en-US" sz="1800" dirty="0"/>
          </a:p>
        </p:txBody>
      </p:sp>
      <p:sp>
        <p:nvSpPr>
          <p:cNvPr id="40" name="Text 38"/>
          <p:cNvSpPr/>
          <p:nvPr/>
        </p:nvSpPr>
        <p:spPr>
          <a:xfrm>
            <a:off x="6457950" y="8256836"/>
            <a:ext cx="5533263" cy="902047"/>
          </a:xfrm>
          <a:prstGeom prst="rect">
            <a:avLst/>
          </a:prstGeom>
          <a:noFill/>
          <a:ln/>
        </p:spPr>
        <p:txBody>
          <a:bodyPr wrap="square" lIns="25400" tIns="25400" rIns="25400" bIns="25400" rtlCol="0" anchor="t">
            <a:normAutofit/>
          </a:bodyPr>
          <a:lstStyle/>
          <a:p>
            <a:pPr marL="0" indent="0" algn="l">
              <a:lnSpc>
                <a:spcPct val="94500"/>
              </a:lnSpc>
              <a:buNone/>
            </a:pPr>
            <a:r>
              <a:rPr lang="en-US" sz="1800" dirty="0">
                <a:solidFill>
                  <a:srgbClr val="4A5775"/>
                </a:solidFill>
                <a:latin typeface="IBM Plex Sans" pitchFamily="34" charset="0"/>
                <a:ea typeface="IBM Plex Sans" pitchFamily="34" charset="-122"/>
                <a:cs typeface="IBM Plex Sans" pitchFamily="34" charset="-120"/>
              </a:rPr>
              <a:t>Enable AI Service Providers to deliver governed AI across multiple clients without rebuilding the operating model each time.</a:t>
            </a:r>
            <a:endParaRPr lang="en-US" sz="1800" dirty="0"/>
          </a:p>
        </p:txBody>
      </p:sp>
      <p:sp>
        <p:nvSpPr>
          <p:cNvPr id="41" name="Text 39"/>
          <p:cNvSpPr/>
          <p:nvPr/>
        </p:nvSpPr>
        <p:spPr>
          <a:xfrm>
            <a:off x="12077700" y="7885361"/>
            <a:ext cx="590931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44" dirty="0">
                <a:solidFill>
                  <a:srgbClr val="5A6CF0"/>
                </a:solidFill>
                <a:latin typeface="IBM Plex Mono" pitchFamily="34" charset="0"/>
                <a:ea typeface="IBM Plex Mono" pitchFamily="34" charset="-122"/>
                <a:cs typeface="IBM Plex Mono" pitchFamily="34" charset="-120"/>
              </a:rPr>
              <a:t>ENTERPRISE READINESS</a:t>
            </a:r>
            <a:endParaRPr lang="en-US" sz="1800" dirty="0"/>
          </a:p>
        </p:txBody>
      </p:sp>
      <p:sp>
        <p:nvSpPr>
          <p:cNvPr id="42" name="Text 40"/>
          <p:cNvSpPr/>
          <p:nvPr/>
        </p:nvSpPr>
        <p:spPr>
          <a:xfrm>
            <a:off x="12077700" y="8256836"/>
            <a:ext cx="5533263" cy="902047"/>
          </a:xfrm>
          <a:prstGeom prst="rect">
            <a:avLst/>
          </a:prstGeom>
          <a:noFill/>
          <a:ln/>
        </p:spPr>
        <p:txBody>
          <a:bodyPr wrap="square" lIns="25400" tIns="25400" rIns="25400" bIns="25400" rtlCol="0" anchor="t">
            <a:normAutofit/>
          </a:bodyPr>
          <a:lstStyle/>
          <a:p>
            <a:pPr marL="0" indent="0" algn="l">
              <a:lnSpc>
                <a:spcPct val="94500"/>
              </a:lnSpc>
              <a:buNone/>
            </a:pPr>
            <a:r>
              <a:rPr lang="en-US" sz="1800" dirty="0">
                <a:solidFill>
                  <a:srgbClr val="4A5775"/>
                </a:solidFill>
                <a:latin typeface="IBM Plex Sans" pitchFamily="34" charset="0"/>
                <a:ea typeface="IBM Plex Sans" pitchFamily="34" charset="-122"/>
                <a:cs typeface="IBM Plex Sans" pitchFamily="34" charset="-120"/>
              </a:rPr>
              <a:t>Strengthen workflow auditability, approvals, security, and operational visibility for regulated buyers.</a:t>
            </a:r>
            <a:endParaRPr lang="en-US" sz="1800" dirty="0"/>
          </a:p>
        </p:txBody>
      </p:sp>
      <p:sp>
        <p:nvSpPr>
          <p:cNvPr id="43" name="Shape 41"/>
          <p:cNvSpPr/>
          <p:nvPr/>
        </p:nvSpPr>
        <p:spPr>
          <a:xfrm>
            <a:off x="838200" y="9273183"/>
            <a:ext cx="16611600" cy="9525"/>
          </a:xfrm>
          <a:prstGeom prst="rect">
            <a:avLst/>
          </a:prstGeom>
          <a:solidFill>
            <a:srgbClr val="DDE3EE"/>
          </a:solidFill>
          <a:ln/>
        </p:spPr>
        <p:txBody>
          <a:bodyPr/>
          <a:lstStyle/>
          <a:p>
            <a:endParaRPr lang="en-US"/>
          </a:p>
        </p:txBody>
      </p:sp>
      <p:sp>
        <p:nvSpPr>
          <p:cNvPr id="44" name="Shape 42"/>
          <p:cNvSpPr/>
          <p:nvPr/>
        </p:nvSpPr>
        <p:spPr>
          <a:xfrm>
            <a:off x="838200" y="9680079"/>
            <a:ext cx="1714500" cy="57150"/>
          </a:xfrm>
          <a:prstGeom prst="roundRect">
            <a:avLst>
              <a:gd name="adj" fmla="val 50000"/>
            </a:avLst>
          </a:prstGeom>
          <a:gradFill rotWithShape="1">
            <a:gsLst>
              <a:gs pos="0">
                <a:srgbClr val="89DCEB">
                  <a:alpha val="100000"/>
                </a:srgbClr>
              </a:gs>
              <a:gs pos="38000">
                <a:srgbClr val="74C7EC">
                  <a:alpha val="100000"/>
                </a:srgbClr>
              </a:gs>
              <a:gs pos="100000">
                <a:srgbClr val="7287FD">
                  <a:alpha val="100000"/>
                </a:srgbClr>
              </a:gs>
            </a:gsLst>
            <a:lin ang="0" scaled="0"/>
          </a:gradFill>
          <a:ln/>
        </p:spPr>
        <p:txBody>
          <a:bodyPr/>
          <a:lstStyle/>
          <a:p>
            <a:endParaRPr lang="en-US"/>
          </a:p>
        </p:txBody>
      </p:sp>
      <p:sp>
        <p:nvSpPr>
          <p:cNvPr id="45" name="Text 43"/>
          <p:cNvSpPr/>
          <p:nvPr/>
        </p:nvSpPr>
        <p:spPr>
          <a:xfrm>
            <a:off x="2800350" y="9416058"/>
            <a:ext cx="15088933"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6A7894"/>
                </a:solidFill>
                <a:latin typeface="IBM Plex Sans" pitchFamily="34" charset="0"/>
                <a:ea typeface="IBM Plex Sans" pitchFamily="34" charset="-122"/>
                <a:cs typeface="IBM Plex Sans" pitchFamily="34" charset="-120"/>
              </a:rPr>
              <a:t>Live platform capabilities and roadmap items are presented separately. Roadmap timing is subject to product development and customer validation.</a:t>
            </a:r>
            <a:endParaRPr lang="en-US" sz="1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21">
    <p:bg>
      <p:bgPr>
        <a:solidFill>
          <a:srgbClr val="F5F7FB"/>
        </a:solidFill>
        <a:effectLst/>
      </p:bgPr>
    </p:bg>
    <p:spTree>
      <p:nvGrpSpPr>
        <p:cNvPr id="1" name=""/>
        <p:cNvGrpSpPr/>
        <p:nvPr/>
      </p:nvGrpSpPr>
      <p:grpSpPr>
        <a:xfrm>
          <a:off x="0" y="0"/>
          <a:ext cx="0" cy="0"/>
          <a:chOff x="0" y="0"/>
          <a:chExt cx="0" cy="0"/>
        </a:xfrm>
      </p:grpSpPr>
      <p:sp>
        <p:nvSpPr>
          <p:cNvPr id="2" name="Text 0"/>
          <p:cNvSpPr/>
          <p:nvPr/>
        </p:nvSpPr>
        <p:spPr>
          <a:xfrm>
            <a:off x="838200" y="419100"/>
            <a:ext cx="18272760"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252" dirty="0">
                <a:solidFill>
                  <a:srgbClr val="5A6CF0"/>
                </a:solidFill>
                <a:latin typeface="IBM Plex Mono" pitchFamily="34" charset="0"/>
                <a:ea typeface="IBM Plex Mono" pitchFamily="34" charset="-122"/>
                <a:cs typeface="IBM Plex Mono" pitchFamily="34" charset="-120"/>
              </a:rPr>
              <a:t>APPENDIX A6</a:t>
            </a:r>
            <a:endParaRPr lang="en-US" sz="1800" dirty="0"/>
          </a:p>
        </p:txBody>
      </p:sp>
      <p:sp>
        <p:nvSpPr>
          <p:cNvPr id="3" name="Text 1"/>
          <p:cNvSpPr/>
          <p:nvPr/>
        </p:nvSpPr>
        <p:spPr>
          <a:xfrm>
            <a:off x="838200" y="828675"/>
            <a:ext cx="18272760" cy="558105"/>
          </a:xfrm>
          <a:prstGeom prst="rect">
            <a:avLst/>
          </a:prstGeom>
          <a:noFill/>
          <a:ln/>
        </p:spPr>
        <p:txBody>
          <a:bodyPr wrap="square" lIns="25400" tIns="25400" rIns="25400" bIns="25400" rtlCol="0" anchor="t">
            <a:normAutofit lnSpcReduction="10000"/>
          </a:bodyPr>
          <a:lstStyle/>
          <a:p>
            <a:pPr marL="0" indent="0" algn="l">
              <a:lnSpc>
                <a:spcPct val="92542"/>
              </a:lnSpc>
              <a:buNone/>
            </a:pPr>
            <a:r>
              <a:rPr lang="en-US" sz="3900" b="1" kern="0" spc="-78" dirty="0">
                <a:solidFill>
                  <a:srgbClr val="1D3064"/>
                </a:solidFill>
                <a:latin typeface="Ubuntu" pitchFamily="34" charset="0"/>
                <a:ea typeface="Ubuntu" pitchFamily="34" charset="-122"/>
                <a:cs typeface="Ubuntu" pitchFamily="34" charset="-120"/>
              </a:rPr>
              <a:t>Use of Funds &amp; Milestones</a:t>
            </a:r>
            <a:endParaRPr lang="en-US" sz="3900" dirty="0"/>
          </a:p>
        </p:txBody>
      </p:sp>
      <p:sp>
        <p:nvSpPr>
          <p:cNvPr id="4" name="Text 2"/>
          <p:cNvSpPr/>
          <p:nvPr/>
        </p:nvSpPr>
        <p:spPr>
          <a:xfrm>
            <a:off x="838200" y="1415355"/>
            <a:ext cx="18272760" cy="360015"/>
          </a:xfrm>
          <a:prstGeom prst="rect">
            <a:avLst/>
          </a:prstGeom>
          <a:noFill/>
          <a:ln/>
        </p:spPr>
        <p:txBody>
          <a:bodyPr wrap="square" lIns="25400" tIns="25400" rIns="25400" bIns="25400" rtlCol="0" anchor="t">
            <a:normAutofit/>
          </a:bodyPr>
          <a:lstStyle/>
          <a:p>
            <a:pPr marL="0" indent="0" algn="l">
              <a:lnSpc>
                <a:spcPct val="99412"/>
              </a:lnSpc>
              <a:buNone/>
            </a:pPr>
            <a:r>
              <a:rPr lang="en-US" sz="1950" dirty="0">
                <a:solidFill>
                  <a:srgbClr val="4A5775"/>
                </a:solidFill>
                <a:latin typeface="IBM Plex Sans" pitchFamily="34" charset="0"/>
                <a:ea typeface="IBM Plex Sans" pitchFamily="34" charset="-122"/>
                <a:cs typeface="IBM Plex Sans" pitchFamily="34" charset="-120"/>
              </a:rPr>
              <a:t>The $1M round funds GTM activation, product maturity, and enterprise readiness.</a:t>
            </a:r>
            <a:endParaRPr lang="en-US" sz="1950" dirty="0"/>
          </a:p>
        </p:txBody>
      </p:sp>
      <p:sp>
        <p:nvSpPr>
          <p:cNvPr id="5" name="Shape 3"/>
          <p:cNvSpPr/>
          <p:nvPr/>
        </p:nvSpPr>
        <p:spPr>
          <a:xfrm>
            <a:off x="838200" y="1889671"/>
            <a:ext cx="5410200" cy="5470922"/>
          </a:xfrm>
          <a:prstGeom prst="roundRect">
            <a:avLst>
              <a:gd name="adj" fmla="val 2465"/>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6" name="Text 4"/>
          <p:cNvSpPr/>
          <p:nvPr/>
        </p:nvSpPr>
        <p:spPr>
          <a:xfrm>
            <a:off x="1095375" y="2089696"/>
            <a:ext cx="538543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GO-TO-MARKET ACTIVATION</a:t>
            </a:r>
            <a:endParaRPr lang="en-US" sz="1800" dirty="0"/>
          </a:p>
        </p:txBody>
      </p:sp>
      <p:sp>
        <p:nvSpPr>
          <p:cNvPr id="7" name="Text 5"/>
          <p:cNvSpPr/>
          <p:nvPr/>
        </p:nvSpPr>
        <p:spPr>
          <a:xfrm>
            <a:off x="1095375" y="2537371"/>
            <a:ext cx="5042726"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Launch operator commercialization and partner enablement</a:t>
            </a:r>
            <a:endParaRPr lang="en-US" sz="1800" dirty="0"/>
          </a:p>
        </p:txBody>
      </p:sp>
      <p:sp>
        <p:nvSpPr>
          <p:cNvPr id="8" name="Text 6"/>
          <p:cNvSpPr/>
          <p:nvPr/>
        </p:nvSpPr>
        <p:spPr>
          <a:xfrm>
            <a:off x="1095375" y="3208288"/>
            <a:ext cx="5042726"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Convert qualified AI Service Providers into downstream client opportunities</a:t>
            </a:r>
            <a:endParaRPr lang="en-US" sz="1800" dirty="0"/>
          </a:p>
        </p:txBody>
      </p:sp>
      <p:sp>
        <p:nvSpPr>
          <p:cNvPr id="9" name="Text 7"/>
          <p:cNvSpPr/>
          <p:nvPr/>
        </p:nvSpPr>
        <p:spPr>
          <a:xfrm>
            <a:off x="1095375" y="3879205"/>
            <a:ext cx="5042726" cy="915888"/>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Secure selective direct deployments in financial services and other high-fit regulated organizations</a:t>
            </a:r>
            <a:endParaRPr lang="en-US" sz="1800" dirty="0"/>
          </a:p>
        </p:txBody>
      </p:sp>
      <p:sp>
        <p:nvSpPr>
          <p:cNvPr id="10" name="Text 8"/>
          <p:cNvSpPr/>
          <p:nvPr/>
        </p:nvSpPr>
        <p:spPr>
          <a:xfrm>
            <a:off x="1095375" y="4842718"/>
            <a:ext cx="5042726"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Generate workflow validation, customer evidence, and reusable proof points</a:t>
            </a:r>
            <a:endParaRPr lang="en-US" sz="1800" dirty="0"/>
          </a:p>
        </p:txBody>
      </p:sp>
      <p:sp>
        <p:nvSpPr>
          <p:cNvPr id="11" name="Text 9"/>
          <p:cNvSpPr/>
          <p:nvPr/>
        </p:nvSpPr>
        <p:spPr>
          <a:xfrm>
            <a:off x="1095375" y="5513636"/>
            <a:ext cx="5042726"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Support full commercial GTM activation following the October launch</a:t>
            </a:r>
            <a:endParaRPr lang="en-US" sz="1800" dirty="0"/>
          </a:p>
        </p:txBody>
      </p:sp>
      <p:sp>
        <p:nvSpPr>
          <p:cNvPr id="12" name="Shape 10"/>
          <p:cNvSpPr/>
          <p:nvPr/>
        </p:nvSpPr>
        <p:spPr>
          <a:xfrm>
            <a:off x="6438900" y="1889671"/>
            <a:ext cx="5410200" cy="5470922"/>
          </a:xfrm>
          <a:prstGeom prst="roundRect">
            <a:avLst>
              <a:gd name="adj" fmla="val 2465"/>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13" name="Text 11"/>
          <p:cNvSpPr/>
          <p:nvPr/>
        </p:nvSpPr>
        <p:spPr>
          <a:xfrm>
            <a:off x="6696075" y="2089696"/>
            <a:ext cx="538543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PRODUCT DEVELOPMENT</a:t>
            </a:r>
            <a:endParaRPr lang="en-US" sz="1800" dirty="0"/>
          </a:p>
        </p:txBody>
      </p:sp>
      <p:sp>
        <p:nvSpPr>
          <p:cNvPr id="14" name="Text 12"/>
          <p:cNvSpPr/>
          <p:nvPr/>
        </p:nvSpPr>
        <p:spPr>
          <a:xfrm>
            <a:off x="6696075" y="2537371"/>
            <a:ext cx="5385435"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Harden the workflow orchestration layer</a:t>
            </a:r>
            <a:endParaRPr lang="en-US" sz="1800" dirty="0"/>
          </a:p>
        </p:txBody>
      </p:sp>
      <p:sp>
        <p:nvSpPr>
          <p:cNvPr id="15" name="Text 13"/>
          <p:cNvSpPr/>
          <p:nvPr/>
        </p:nvSpPr>
        <p:spPr>
          <a:xfrm>
            <a:off x="6696075" y="2915692"/>
            <a:ext cx="5042726"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Expand governance workflows and approval structures</a:t>
            </a:r>
            <a:endParaRPr lang="en-US" sz="1800" dirty="0"/>
          </a:p>
        </p:txBody>
      </p:sp>
      <p:sp>
        <p:nvSpPr>
          <p:cNvPr id="16" name="Text 14"/>
          <p:cNvSpPr/>
          <p:nvPr/>
        </p:nvSpPr>
        <p:spPr>
          <a:xfrm>
            <a:off x="6696075" y="3586609"/>
            <a:ext cx="5385435"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Increase connector coverage</a:t>
            </a:r>
            <a:endParaRPr lang="en-US" sz="1800" dirty="0"/>
          </a:p>
        </p:txBody>
      </p:sp>
      <p:sp>
        <p:nvSpPr>
          <p:cNvPr id="17" name="Text 15"/>
          <p:cNvSpPr/>
          <p:nvPr/>
        </p:nvSpPr>
        <p:spPr>
          <a:xfrm>
            <a:off x="6696075" y="3964930"/>
            <a:ext cx="5042726"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Package 2 to 3 repeatable governed workflows for operator delivery</a:t>
            </a:r>
            <a:endParaRPr lang="en-US" sz="1800" dirty="0"/>
          </a:p>
        </p:txBody>
      </p:sp>
      <p:sp>
        <p:nvSpPr>
          <p:cNvPr id="18" name="Shape 16"/>
          <p:cNvSpPr/>
          <p:nvPr/>
        </p:nvSpPr>
        <p:spPr>
          <a:xfrm>
            <a:off x="6696075" y="4635847"/>
            <a:ext cx="4895850" cy="9525"/>
          </a:xfrm>
          <a:prstGeom prst="rect">
            <a:avLst/>
          </a:prstGeom>
          <a:solidFill>
            <a:srgbClr val="EEF1F8"/>
          </a:solidFill>
          <a:ln/>
        </p:spPr>
        <p:txBody>
          <a:bodyPr/>
          <a:lstStyle/>
          <a:p>
            <a:endParaRPr lang="en-US"/>
          </a:p>
        </p:txBody>
      </p:sp>
      <p:sp>
        <p:nvSpPr>
          <p:cNvPr id="19" name="Text 17"/>
          <p:cNvSpPr/>
          <p:nvPr/>
        </p:nvSpPr>
        <p:spPr>
          <a:xfrm>
            <a:off x="6696075" y="4721572"/>
            <a:ext cx="5042726" cy="915888"/>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6A7894"/>
                </a:solidFill>
                <a:latin typeface="IBM Plex Sans" pitchFamily="34" charset="0"/>
                <a:ea typeface="IBM Plex Sans" pitchFamily="34" charset="-122"/>
                <a:cs typeface="IBM Plex Sans" pitchFamily="34" charset="-120"/>
              </a:rPr>
              <a:t>Priority use cases: document review, client onboarding, compliance-sensitive knowledge retrieval, and approval workflows.</a:t>
            </a:r>
            <a:endParaRPr lang="en-US" sz="1800" dirty="0"/>
          </a:p>
        </p:txBody>
      </p:sp>
      <p:sp>
        <p:nvSpPr>
          <p:cNvPr id="20" name="Shape 18"/>
          <p:cNvSpPr/>
          <p:nvPr/>
        </p:nvSpPr>
        <p:spPr>
          <a:xfrm>
            <a:off x="12039600" y="1889671"/>
            <a:ext cx="5410200" cy="5470922"/>
          </a:xfrm>
          <a:prstGeom prst="roundRect">
            <a:avLst>
              <a:gd name="adj" fmla="val 2465"/>
            </a:avLst>
          </a:prstGeom>
          <a:solidFill>
            <a:srgbClr val="FFFFFF"/>
          </a:solidFill>
          <a:ln w="9525">
            <a:solidFill>
              <a:srgbClr val="DDE3EE"/>
            </a:solidFill>
            <a:prstDash val="solid"/>
          </a:ln>
          <a:effectLst>
            <a:outerShdw blurRad="95250" dist="19050" dir="5400000" algn="bl" rotWithShape="0">
              <a:srgbClr val="1D3064">
                <a:alpha val="6000"/>
              </a:srgbClr>
            </a:outerShdw>
          </a:effectLst>
        </p:spPr>
        <p:txBody>
          <a:bodyPr/>
          <a:lstStyle/>
          <a:p>
            <a:endParaRPr lang="en-US"/>
          </a:p>
        </p:txBody>
      </p:sp>
      <p:sp>
        <p:nvSpPr>
          <p:cNvPr id="21" name="Text 19"/>
          <p:cNvSpPr/>
          <p:nvPr/>
        </p:nvSpPr>
        <p:spPr>
          <a:xfrm>
            <a:off x="12296775" y="2089696"/>
            <a:ext cx="5385435" cy="381000"/>
          </a:xfrm>
          <a:prstGeom prst="rect">
            <a:avLst/>
          </a:prstGeom>
          <a:noFill/>
          <a:ln/>
        </p:spPr>
        <p:txBody>
          <a:bodyPr wrap="square" lIns="25400" tIns="25400" rIns="25400" bIns="25400" rtlCol="0" anchor="t">
            <a:normAutofit/>
          </a:bodyPr>
          <a:lstStyle/>
          <a:p>
            <a:pPr marL="0" indent="0" algn="l">
              <a:lnSpc>
                <a:spcPct val="112500"/>
              </a:lnSpc>
              <a:buNone/>
            </a:pPr>
            <a:r>
              <a:rPr lang="en-US" sz="1800" kern="0" spc="180" dirty="0">
                <a:solidFill>
                  <a:srgbClr val="5A6CF0"/>
                </a:solidFill>
                <a:latin typeface="IBM Plex Mono" pitchFamily="34" charset="0"/>
                <a:ea typeface="IBM Plex Mono" pitchFamily="34" charset="-122"/>
                <a:cs typeface="IBM Plex Mono" pitchFamily="34" charset="-120"/>
              </a:rPr>
              <a:t>SECURITY READINESS</a:t>
            </a:r>
            <a:endParaRPr lang="en-US" sz="1800" dirty="0"/>
          </a:p>
        </p:txBody>
      </p:sp>
      <p:sp>
        <p:nvSpPr>
          <p:cNvPr id="22" name="Text 20"/>
          <p:cNvSpPr/>
          <p:nvPr/>
        </p:nvSpPr>
        <p:spPr>
          <a:xfrm>
            <a:off x="12296775" y="2537371"/>
            <a:ext cx="5385435" cy="330696"/>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Complete SOC 2 Type 1, currently in progress</a:t>
            </a:r>
            <a:endParaRPr lang="en-US" sz="1800" dirty="0"/>
          </a:p>
        </p:txBody>
      </p:sp>
      <p:sp>
        <p:nvSpPr>
          <p:cNvPr id="23" name="Text 21"/>
          <p:cNvSpPr/>
          <p:nvPr/>
        </p:nvSpPr>
        <p:spPr>
          <a:xfrm>
            <a:off x="12296775" y="2915692"/>
            <a:ext cx="5042726"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Complete SOC 2 Type 2 within the funding period</a:t>
            </a:r>
            <a:endParaRPr lang="en-US" sz="1800" dirty="0"/>
          </a:p>
        </p:txBody>
      </p:sp>
      <p:sp>
        <p:nvSpPr>
          <p:cNvPr id="24" name="Text 22"/>
          <p:cNvSpPr/>
          <p:nvPr/>
        </p:nvSpPr>
        <p:spPr>
          <a:xfrm>
            <a:off x="12296775" y="3586609"/>
            <a:ext cx="5042726"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Maintain ongoing third-party application penetration testing</a:t>
            </a:r>
            <a:endParaRPr lang="en-US" sz="1800" dirty="0"/>
          </a:p>
        </p:txBody>
      </p:sp>
      <p:sp>
        <p:nvSpPr>
          <p:cNvPr id="25" name="Text 23"/>
          <p:cNvSpPr/>
          <p:nvPr/>
        </p:nvSpPr>
        <p:spPr>
          <a:xfrm>
            <a:off x="12296775" y="4257526"/>
            <a:ext cx="5042726"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Strengthen tenant isolation, access controls, data controls, and enterprise security readiness</a:t>
            </a:r>
            <a:endParaRPr lang="en-US" sz="1800" dirty="0"/>
          </a:p>
        </p:txBody>
      </p:sp>
      <p:sp>
        <p:nvSpPr>
          <p:cNvPr id="26" name="Text 24"/>
          <p:cNvSpPr/>
          <p:nvPr/>
        </p:nvSpPr>
        <p:spPr>
          <a:xfrm>
            <a:off x="12296775" y="4928443"/>
            <a:ext cx="5042726" cy="915888"/>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4A5775"/>
                </a:solidFill>
                <a:latin typeface="IBM Plex Sans" pitchFamily="34" charset="0"/>
                <a:ea typeface="IBM Plex Sans" pitchFamily="34" charset="-122"/>
                <a:cs typeface="IBM Plex Sans" pitchFamily="34" charset="-120"/>
              </a:rPr>
              <a:t>Support security and compliance requirements for regulated customers and AI Service Providers</a:t>
            </a:r>
            <a:endParaRPr lang="en-US" sz="1800" dirty="0"/>
          </a:p>
        </p:txBody>
      </p:sp>
      <p:sp>
        <p:nvSpPr>
          <p:cNvPr id="27" name="Shape 25"/>
          <p:cNvSpPr/>
          <p:nvPr/>
        </p:nvSpPr>
        <p:spPr>
          <a:xfrm>
            <a:off x="838200" y="7512993"/>
            <a:ext cx="16611600" cy="1607790"/>
          </a:xfrm>
          <a:prstGeom prst="roundRect">
            <a:avLst>
              <a:gd name="adj" fmla="val 8294"/>
            </a:avLst>
          </a:prstGeom>
          <a:solidFill>
            <a:srgbClr val="1D3064"/>
          </a:solidFill>
          <a:ln/>
          <a:effectLst>
            <a:outerShdw blurRad="209550" dist="57150" dir="5400000" algn="bl" rotWithShape="0">
              <a:srgbClr val="1D3064">
                <a:alpha val="16000"/>
              </a:srgbClr>
            </a:outerShdw>
          </a:effectLst>
        </p:spPr>
        <p:txBody>
          <a:bodyPr/>
          <a:lstStyle/>
          <a:p>
            <a:endParaRPr lang="en-US"/>
          </a:p>
        </p:txBody>
      </p:sp>
      <p:sp>
        <p:nvSpPr>
          <p:cNvPr id="28" name="Text 26"/>
          <p:cNvSpPr/>
          <p:nvPr/>
        </p:nvSpPr>
        <p:spPr>
          <a:xfrm>
            <a:off x="1123950" y="8031063"/>
            <a:ext cx="1504950" cy="609600"/>
          </a:xfrm>
          <a:prstGeom prst="rect">
            <a:avLst/>
          </a:prstGeom>
          <a:noFill/>
          <a:ln/>
        </p:spPr>
        <p:txBody>
          <a:bodyPr wrap="square" lIns="25400" tIns="25400" rIns="25400" bIns="25400" rtlCol="0" anchor="t">
            <a:normAutofit fontScale="85000" lnSpcReduction="10000"/>
          </a:bodyPr>
          <a:lstStyle/>
          <a:p>
            <a:pPr marL="0" indent="0" algn="l">
              <a:lnSpc>
                <a:spcPct val="93750"/>
              </a:lnSpc>
              <a:buNone/>
            </a:pPr>
            <a:r>
              <a:rPr lang="en-US" sz="1800" kern="0" spc="180" dirty="0">
                <a:solidFill>
                  <a:srgbClr val="89DCEB"/>
                </a:solidFill>
                <a:latin typeface="IBM Plex Mono" pitchFamily="34" charset="0"/>
                <a:ea typeface="IBM Plex Mono" pitchFamily="34" charset="-122"/>
                <a:cs typeface="IBM Plex Mono" pitchFamily="34" charset="-120"/>
              </a:rPr>
              <a:t>TARGET MILESTONES</a:t>
            </a:r>
            <a:endParaRPr lang="en-US" sz="1800" dirty="0"/>
          </a:p>
        </p:txBody>
      </p:sp>
      <p:sp>
        <p:nvSpPr>
          <p:cNvPr id="29" name="Shape 27"/>
          <p:cNvSpPr/>
          <p:nvPr/>
        </p:nvSpPr>
        <p:spPr>
          <a:xfrm>
            <a:off x="2876550" y="7684443"/>
            <a:ext cx="9525" cy="1264890"/>
          </a:xfrm>
          <a:prstGeom prst="rect">
            <a:avLst/>
          </a:prstGeom>
          <a:solidFill>
            <a:srgbClr val="FFFFFF">
              <a:alpha val="18000"/>
            </a:srgbClr>
          </a:solidFill>
          <a:ln/>
        </p:spPr>
        <p:txBody>
          <a:bodyPr/>
          <a:lstStyle/>
          <a:p>
            <a:endParaRPr lang="en-US"/>
          </a:p>
        </p:txBody>
      </p:sp>
      <p:sp>
        <p:nvSpPr>
          <p:cNvPr id="30" name="Text 28"/>
          <p:cNvSpPr/>
          <p:nvPr/>
        </p:nvSpPr>
        <p:spPr>
          <a:xfrm>
            <a:off x="3209925" y="7684443"/>
            <a:ext cx="3601641" cy="438150"/>
          </a:xfrm>
          <a:prstGeom prst="rect">
            <a:avLst/>
          </a:prstGeom>
          <a:noFill/>
          <a:ln/>
        </p:spPr>
        <p:txBody>
          <a:bodyPr wrap="square" lIns="25400" tIns="25400" rIns="25400" bIns="25400" rtlCol="0" anchor="t">
            <a:normAutofit lnSpcReduction="10000"/>
          </a:bodyPr>
          <a:lstStyle/>
          <a:p>
            <a:pPr marL="0" indent="0" algn="l">
              <a:lnSpc>
                <a:spcPct val="91304"/>
              </a:lnSpc>
              <a:buNone/>
            </a:pPr>
            <a:r>
              <a:rPr lang="en-US" sz="3000" b="1" kern="0" spc="-60" dirty="0">
                <a:solidFill>
                  <a:srgbClr val="FFFFFF"/>
                </a:solidFill>
                <a:latin typeface="Ubuntu" pitchFamily="34" charset="0"/>
                <a:ea typeface="Ubuntu" pitchFamily="34" charset="-122"/>
                <a:cs typeface="Ubuntu" pitchFamily="34" charset="-120"/>
              </a:rPr>
              <a:t>5 to 13</a:t>
            </a:r>
            <a:endParaRPr lang="en-US" sz="3000" dirty="0"/>
          </a:p>
        </p:txBody>
      </p:sp>
      <p:sp>
        <p:nvSpPr>
          <p:cNvPr id="31" name="Text 29"/>
          <p:cNvSpPr/>
          <p:nvPr/>
        </p:nvSpPr>
        <p:spPr>
          <a:xfrm>
            <a:off x="3209925" y="8113068"/>
            <a:ext cx="3372445" cy="874365"/>
          </a:xfrm>
          <a:prstGeom prst="rect">
            <a:avLst/>
          </a:prstGeom>
          <a:noFill/>
          <a:ln/>
        </p:spPr>
        <p:txBody>
          <a:bodyPr wrap="square" lIns="25400" tIns="25400" rIns="25400" bIns="25400" rtlCol="0" anchor="t">
            <a:normAutofit/>
          </a:bodyPr>
          <a:lstStyle/>
          <a:p>
            <a:pPr marL="0" indent="0" algn="l">
              <a:lnSpc>
                <a:spcPct val="91500"/>
              </a:lnSpc>
              <a:buNone/>
            </a:pPr>
            <a:r>
              <a:rPr lang="en-US" sz="1800" dirty="0">
                <a:solidFill>
                  <a:srgbClr val="A9B7D6"/>
                </a:solidFill>
                <a:latin typeface="IBM Plex Sans" pitchFamily="34" charset="0"/>
                <a:ea typeface="IBM Plex Sans" pitchFamily="34" charset="-122"/>
                <a:cs typeface="IBM Plex Sans" pitchFamily="34" charset="-120"/>
              </a:rPr>
              <a:t>Paying clients or equivalent operator-delivered deployments</a:t>
            </a:r>
            <a:endParaRPr lang="en-US" sz="1800" dirty="0"/>
          </a:p>
        </p:txBody>
      </p:sp>
      <p:sp>
        <p:nvSpPr>
          <p:cNvPr id="32" name="Text 30"/>
          <p:cNvSpPr/>
          <p:nvPr/>
        </p:nvSpPr>
        <p:spPr>
          <a:xfrm>
            <a:off x="6769894" y="7684443"/>
            <a:ext cx="3601641" cy="438150"/>
          </a:xfrm>
          <a:prstGeom prst="rect">
            <a:avLst/>
          </a:prstGeom>
          <a:noFill/>
          <a:ln/>
        </p:spPr>
        <p:txBody>
          <a:bodyPr wrap="square" lIns="25400" tIns="25400" rIns="25400" bIns="25400" rtlCol="0" anchor="t">
            <a:normAutofit lnSpcReduction="10000"/>
          </a:bodyPr>
          <a:lstStyle/>
          <a:p>
            <a:pPr marL="0" indent="0" algn="l">
              <a:lnSpc>
                <a:spcPct val="91304"/>
              </a:lnSpc>
              <a:buNone/>
            </a:pPr>
            <a:r>
              <a:rPr lang="en-US" sz="3000" b="1" kern="0" spc="-60" dirty="0">
                <a:solidFill>
                  <a:srgbClr val="FFFFFF"/>
                </a:solidFill>
                <a:latin typeface="Ubuntu" pitchFamily="34" charset="0"/>
                <a:ea typeface="Ubuntu" pitchFamily="34" charset="-122"/>
                <a:cs typeface="Ubuntu" pitchFamily="34" charset="-120"/>
              </a:rPr>
              <a:t>$750K to $1M</a:t>
            </a:r>
            <a:endParaRPr lang="en-US" sz="3000" dirty="0"/>
          </a:p>
        </p:txBody>
      </p:sp>
      <p:sp>
        <p:nvSpPr>
          <p:cNvPr id="33" name="Text 31"/>
          <p:cNvSpPr/>
          <p:nvPr/>
        </p:nvSpPr>
        <p:spPr>
          <a:xfrm>
            <a:off x="6769894" y="8113068"/>
            <a:ext cx="3601641" cy="316855"/>
          </a:xfrm>
          <a:prstGeom prst="rect">
            <a:avLst/>
          </a:prstGeom>
          <a:noFill/>
          <a:ln/>
        </p:spPr>
        <p:txBody>
          <a:bodyPr wrap="square" lIns="25400" tIns="25400" rIns="25400" bIns="25400" rtlCol="0" anchor="t">
            <a:normAutofit/>
          </a:bodyPr>
          <a:lstStyle/>
          <a:p>
            <a:pPr marL="0" indent="0" algn="l">
              <a:lnSpc>
                <a:spcPct val="91500"/>
              </a:lnSpc>
              <a:buNone/>
            </a:pPr>
            <a:r>
              <a:rPr lang="en-US" sz="1800" dirty="0">
                <a:solidFill>
                  <a:srgbClr val="A9B7D6"/>
                </a:solidFill>
                <a:latin typeface="IBM Plex Sans" pitchFamily="34" charset="0"/>
                <a:ea typeface="IBM Plex Sans" pitchFamily="34" charset="-122"/>
                <a:cs typeface="IBM Plex Sans" pitchFamily="34" charset="-120"/>
              </a:rPr>
              <a:t>ARR by Q1 2027</a:t>
            </a:r>
            <a:endParaRPr lang="en-US" sz="1800" dirty="0"/>
          </a:p>
        </p:txBody>
      </p:sp>
      <p:sp>
        <p:nvSpPr>
          <p:cNvPr id="34" name="Text 32"/>
          <p:cNvSpPr/>
          <p:nvPr/>
        </p:nvSpPr>
        <p:spPr>
          <a:xfrm>
            <a:off x="10329863" y="7684443"/>
            <a:ext cx="3601641" cy="438150"/>
          </a:xfrm>
          <a:prstGeom prst="rect">
            <a:avLst/>
          </a:prstGeom>
          <a:noFill/>
          <a:ln/>
        </p:spPr>
        <p:txBody>
          <a:bodyPr wrap="square" lIns="25400" tIns="25400" rIns="25400" bIns="25400" rtlCol="0" anchor="t">
            <a:normAutofit lnSpcReduction="10000"/>
          </a:bodyPr>
          <a:lstStyle/>
          <a:p>
            <a:pPr marL="0" indent="0" algn="l">
              <a:lnSpc>
                <a:spcPct val="91304"/>
              </a:lnSpc>
              <a:buNone/>
            </a:pPr>
            <a:r>
              <a:rPr lang="en-US" sz="3000" b="1" kern="0" spc="-60" dirty="0">
                <a:solidFill>
                  <a:srgbClr val="FFFFFF"/>
                </a:solidFill>
                <a:latin typeface="Ubuntu" pitchFamily="34" charset="0"/>
                <a:ea typeface="Ubuntu" pitchFamily="34" charset="-122"/>
                <a:cs typeface="Ubuntu" pitchFamily="34" charset="-120"/>
              </a:rPr>
              <a:t>2 to 3</a:t>
            </a:r>
            <a:endParaRPr lang="en-US" sz="3000" dirty="0"/>
          </a:p>
        </p:txBody>
      </p:sp>
      <p:sp>
        <p:nvSpPr>
          <p:cNvPr id="35" name="Text 33"/>
          <p:cNvSpPr/>
          <p:nvPr/>
        </p:nvSpPr>
        <p:spPr>
          <a:xfrm>
            <a:off x="10329863" y="8113068"/>
            <a:ext cx="3372445" cy="874365"/>
          </a:xfrm>
          <a:prstGeom prst="rect">
            <a:avLst/>
          </a:prstGeom>
          <a:noFill/>
          <a:ln/>
        </p:spPr>
        <p:txBody>
          <a:bodyPr wrap="square" lIns="25400" tIns="25400" rIns="25400" bIns="25400" rtlCol="0" anchor="t">
            <a:normAutofit/>
          </a:bodyPr>
          <a:lstStyle/>
          <a:p>
            <a:pPr marL="0" indent="0" algn="l">
              <a:lnSpc>
                <a:spcPct val="91500"/>
              </a:lnSpc>
              <a:buNone/>
            </a:pPr>
            <a:r>
              <a:rPr lang="en-US" sz="1800" dirty="0">
                <a:solidFill>
                  <a:srgbClr val="A9B7D6"/>
                </a:solidFill>
                <a:latin typeface="IBM Plex Sans" pitchFamily="34" charset="0"/>
                <a:ea typeface="IBM Plex Sans" pitchFamily="34" charset="-122"/>
                <a:cs typeface="IBM Plex Sans" pitchFamily="34" charset="-120"/>
              </a:rPr>
              <a:t>Repeatable governed workflows packaged for operator delivery</a:t>
            </a:r>
            <a:endParaRPr lang="en-US" sz="1800" dirty="0"/>
          </a:p>
        </p:txBody>
      </p:sp>
      <p:sp>
        <p:nvSpPr>
          <p:cNvPr id="36" name="Text 34"/>
          <p:cNvSpPr/>
          <p:nvPr/>
        </p:nvSpPr>
        <p:spPr>
          <a:xfrm>
            <a:off x="13889831" y="7684443"/>
            <a:ext cx="3601641" cy="438150"/>
          </a:xfrm>
          <a:prstGeom prst="rect">
            <a:avLst/>
          </a:prstGeom>
          <a:noFill/>
          <a:ln/>
        </p:spPr>
        <p:txBody>
          <a:bodyPr wrap="square" lIns="25400" tIns="25400" rIns="25400" bIns="25400" rtlCol="0" anchor="t">
            <a:normAutofit lnSpcReduction="10000"/>
          </a:bodyPr>
          <a:lstStyle/>
          <a:p>
            <a:pPr marL="0" indent="0" algn="l">
              <a:lnSpc>
                <a:spcPct val="91304"/>
              </a:lnSpc>
              <a:buNone/>
            </a:pPr>
            <a:r>
              <a:rPr lang="en-US" sz="3000" b="1" kern="0" spc="-60" dirty="0">
                <a:solidFill>
                  <a:srgbClr val="FFFFFF"/>
                </a:solidFill>
                <a:latin typeface="Ubuntu" pitchFamily="34" charset="0"/>
                <a:ea typeface="Ubuntu" pitchFamily="34" charset="-122"/>
                <a:cs typeface="Ubuntu" pitchFamily="34" charset="-120"/>
              </a:rPr>
              <a:t>SOC 2 Type 2</a:t>
            </a:r>
            <a:endParaRPr lang="en-US" sz="3000" dirty="0"/>
          </a:p>
        </p:txBody>
      </p:sp>
      <p:sp>
        <p:nvSpPr>
          <p:cNvPr id="37" name="Text 35"/>
          <p:cNvSpPr/>
          <p:nvPr/>
        </p:nvSpPr>
        <p:spPr>
          <a:xfrm>
            <a:off x="13889831" y="8113068"/>
            <a:ext cx="3372445" cy="595610"/>
          </a:xfrm>
          <a:prstGeom prst="rect">
            <a:avLst/>
          </a:prstGeom>
          <a:noFill/>
          <a:ln/>
        </p:spPr>
        <p:txBody>
          <a:bodyPr wrap="square" lIns="25400" tIns="25400" rIns="25400" bIns="25400" rtlCol="0" anchor="t">
            <a:normAutofit/>
          </a:bodyPr>
          <a:lstStyle/>
          <a:p>
            <a:pPr marL="0" indent="0" algn="l">
              <a:lnSpc>
                <a:spcPct val="91500"/>
              </a:lnSpc>
              <a:buNone/>
            </a:pPr>
            <a:r>
              <a:rPr lang="en-US" sz="1800" dirty="0">
                <a:solidFill>
                  <a:srgbClr val="A9B7D6"/>
                </a:solidFill>
                <a:latin typeface="IBM Plex Sans" pitchFamily="34" charset="0"/>
                <a:ea typeface="IBM Plex Sans" pitchFamily="34" charset="-122"/>
                <a:cs typeface="IBM Plex Sans" pitchFamily="34" charset="-120"/>
              </a:rPr>
              <a:t>Completed within the funding period</a:t>
            </a:r>
            <a:endParaRPr lang="en-US" sz="1800" dirty="0"/>
          </a:p>
        </p:txBody>
      </p:sp>
      <p:sp>
        <p:nvSpPr>
          <p:cNvPr id="38" name="Shape 36"/>
          <p:cNvSpPr/>
          <p:nvPr/>
        </p:nvSpPr>
        <p:spPr>
          <a:xfrm>
            <a:off x="838200" y="9273183"/>
            <a:ext cx="16611600" cy="9525"/>
          </a:xfrm>
          <a:prstGeom prst="rect">
            <a:avLst/>
          </a:prstGeom>
          <a:solidFill>
            <a:srgbClr val="DDE3EE"/>
          </a:solidFill>
          <a:ln/>
        </p:spPr>
        <p:txBody>
          <a:bodyPr/>
          <a:lstStyle/>
          <a:p>
            <a:endParaRPr lang="en-US"/>
          </a:p>
        </p:txBody>
      </p:sp>
      <p:sp>
        <p:nvSpPr>
          <p:cNvPr id="39" name="Shape 37"/>
          <p:cNvSpPr/>
          <p:nvPr/>
        </p:nvSpPr>
        <p:spPr>
          <a:xfrm>
            <a:off x="838200" y="9680079"/>
            <a:ext cx="1714500" cy="57150"/>
          </a:xfrm>
          <a:prstGeom prst="roundRect">
            <a:avLst>
              <a:gd name="adj" fmla="val 50000"/>
            </a:avLst>
          </a:prstGeom>
          <a:gradFill rotWithShape="1">
            <a:gsLst>
              <a:gs pos="0">
                <a:srgbClr val="89DCEB">
                  <a:alpha val="100000"/>
                </a:srgbClr>
              </a:gs>
              <a:gs pos="38000">
                <a:srgbClr val="74C7EC">
                  <a:alpha val="100000"/>
                </a:srgbClr>
              </a:gs>
              <a:gs pos="100000">
                <a:srgbClr val="7287FD">
                  <a:alpha val="100000"/>
                </a:srgbClr>
              </a:gs>
            </a:gsLst>
            <a:lin ang="0" scaled="0"/>
          </a:gradFill>
          <a:ln/>
        </p:spPr>
        <p:txBody>
          <a:bodyPr/>
          <a:lstStyle/>
          <a:p>
            <a:endParaRPr lang="en-US"/>
          </a:p>
        </p:txBody>
      </p:sp>
      <p:sp>
        <p:nvSpPr>
          <p:cNvPr id="40" name="Text 38"/>
          <p:cNvSpPr/>
          <p:nvPr/>
        </p:nvSpPr>
        <p:spPr>
          <a:xfrm>
            <a:off x="2800350" y="9416058"/>
            <a:ext cx="15088933" cy="623292"/>
          </a:xfrm>
          <a:prstGeom prst="rect">
            <a:avLst/>
          </a:prstGeom>
          <a:noFill/>
          <a:ln/>
        </p:spPr>
        <p:txBody>
          <a:bodyPr wrap="square" lIns="25400" tIns="25400" rIns="25400" bIns="25400" rtlCol="0" anchor="t">
            <a:normAutofit/>
          </a:bodyPr>
          <a:lstStyle/>
          <a:p>
            <a:pPr marL="0" indent="0" algn="l">
              <a:lnSpc>
                <a:spcPct val="96000"/>
              </a:lnSpc>
              <a:buNone/>
            </a:pPr>
            <a:r>
              <a:rPr lang="en-US" sz="1800" dirty="0">
                <a:solidFill>
                  <a:srgbClr val="6A7894"/>
                </a:solidFill>
                <a:latin typeface="IBM Plex Sans" pitchFamily="34" charset="0"/>
                <a:ea typeface="IBM Plex Sans" pitchFamily="34" charset="-122"/>
                <a:cs typeface="IBM Plex Sans" pitchFamily="34" charset="-120"/>
              </a:rPr>
              <a:t>This round is designed to prove repeatable commercialization, strengthen enterprise readiness, and establish the foundation for operator-led scale.</a:t>
            </a:r>
            <a:endParaRPr lang="en-US" sz="1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6FCF44B54171D428A1452CB1BFC4B5B" ma:contentTypeVersion="10" ma:contentTypeDescription="Create a new document." ma:contentTypeScope="" ma:versionID="9448182e0a8768580661cd36fe51d19a">
  <xsd:schema xmlns:xsd="http://www.w3.org/2001/XMLSchema" xmlns:xs="http://www.w3.org/2001/XMLSchema" xmlns:p="http://schemas.microsoft.com/office/2006/metadata/properties" xmlns:ns2="4ca83845-1a3a-4d70-bfc7-8d5e25c23b04" xmlns:ns3="564162a5-445e-4ced-9b37-8f346c6277cd" targetNamespace="http://schemas.microsoft.com/office/2006/metadata/properties" ma:root="true" ma:fieldsID="5d9e96275d077e0fc4dbaa8bec6d02b4" ns2:_="" ns3:_="">
    <xsd:import namespace="4ca83845-1a3a-4d70-bfc7-8d5e25c23b04"/>
    <xsd:import namespace="564162a5-445e-4ced-9b37-8f346c6277cd"/>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lcf76f155ced4ddcb4097134ff3c332f" minOccurs="0"/>
                <xsd:element ref="ns3:TaxCatchAll" minOccurs="0"/>
                <xsd:element ref="ns2:MediaServiceGenerationTime" minOccurs="0"/>
                <xsd:element ref="ns2:MediaServiceEventHashCode"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a83845-1a3a-4d70-bfc7-8d5e25c23b0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1611def1-3af0-4ff1-b11b-254cb78351d5" ma:termSetId="09814cd3-568e-fe90-9814-8d621ff8fb84" ma:anchorId="fba54fb3-c3e1-fe81-a776-ca4b69148c4d" ma:open="true" ma:isKeyword="false">
      <xsd:complexType>
        <xsd:sequence>
          <xsd:element ref="pc:Terms" minOccurs="0" maxOccurs="1"/>
        </xsd:sequence>
      </xsd:complex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564162a5-445e-4ced-9b37-8f346c6277cd"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992c962-da8d-4d97-bc4e-6d1ccb9faaf7}" ma:internalName="TaxCatchAll" ma:showField="CatchAllData" ma:web="564162a5-445e-4ced-9b37-8f346c6277c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ca83845-1a3a-4d70-bfc7-8d5e25c23b04">
      <Terms xmlns="http://schemas.microsoft.com/office/infopath/2007/PartnerControls"/>
    </lcf76f155ced4ddcb4097134ff3c332f>
    <TaxCatchAll xmlns="564162a5-445e-4ced-9b37-8f346c6277c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73AA2AF-6A51-4695-8820-161DA71D3C2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ca83845-1a3a-4d70-bfc7-8d5e25c23b04"/>
    <ds:schemaRef ds:uri="564162a5-445e-4ced-9b37-8f346c6277c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0E86B37-127F-4204-BAFE-8204966B8105}">
  <ds:schemaRefs>
    <ds:schemaRef ds:uri="http://schemas.microsoft.com/office/2006/metadata/properties"/>
    <ds:schemaRef ds:uri="http://schemas.microsoft.com/office/infopath/2007/PartnerControls"/>
    <ds:schemaRef ds:uri="4ca83845-1a3a-4d70-bfc7-8d5e25c23b04"/>
    <ds:schemaRef ds:uri="564162a5-445e-4ced-9b37-8f346c6277cd"/>
  </ds:schemaRefs>
</ds:datastoreItem>
</file>

<file path=customXml/itemProps3.xml><?xml version="1.0" encoding="utf-8"?>
<ds:datastoreItem xmlns:ds="http://schemas.openxmlformats.org/officeDocument/2006/customXml" ds:itemID="{5697FCEA-5BC0-4553-962D-DFEB0158FEF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3758</Words>
  <Application>Microsoft Office PowerPoint</Application>
  <PresentationFormat>Custom</PresentationFormat>
  <Paragraphs>523</Paragraphs>
  <Slides>7</Slides>
  <Notes>7</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Raum Sandoval</cp:lastModifiedBy>
  <cp:revision>2</cp:revision>
  <dcterms:created xsi:type="dcterms:W3CDTF">2026-08-26T14:15:51Z</dcterms:created>
  <dcterms:modified xsi:type="dcterms:W3CDTF">2026-08-28T11:00:54Z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0x01010046FCF44B54171D428A1452CB1BFC4B5B</vt:lpwstr>
  </property>
  <property fmtid="{D5CDD505-2E9C-101B-9397-08002B2CF9AE}" pid="3" name="MediaServiceImageTags">
    <vt:lpwstr/>
  </property>
</Properties>
</file>