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5"/>
  </p:notesMasterIdLst>
  <p:sldIdLst>
    <p:sldId id="256" r:id="rId5"/>
    <p:sldId id="257" r:id="rId6"/>
    <p:sldId id="258" r:id="rId7"/>
    <p:sldId id="259" r:id="rId8"/>
    <p:sldId id="260" r:id="rId9"/>
    <p:sldId id="261" r:id="rId10"/>
    <p:sldId id="262" r:id="rId11"/>
    <p:sldId id="263" r:id="rId12"/>
    <p:sldId id="264" r:id="rId13"/>
    <p:sldId id="265" r:id="rId14"/>
  </p:sldIdLst>
  <p:sldSz cx="18288000" cy="10287000"/>
  <p:notesSz cx="10287000" cy="18288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6C608FC-74FF-402F-BE76-241D9E6F3091}" v="3" dt="2026-08-16T03:58:13.33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74" d="100"/>
          <a:sy n="74" d="100"/>
        </p:scale>
        <p:origin x="534"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um Sandoval" userId="fe1992d7-753b-40ce-8238-4d2714d56f85" providerId="ADAL" clId="{0C125191-E776-4274-AE52-64767ADD2C05}"/>
    <pc:docChg chg="undo custSel modSld">
      <pc:chgData name="Raum Sandoval" userId="fe1992d7-753b-40ce-8238-4d2714d56f85" providerId="ADAL" clId="{0C125191-E776-4274-AE52-64767ADD2C05}" dt="2026-08-16T03:58:59.521" v="201" actId="20577"/>
      <pc:docMkLst>
        <pc:docMk/>
      </pc:docMkLst>
      <pc:sldChg chg="modSp mod">
        <pc:chgData name="Raum Sandoval" userId="fe1992d7-753b-40ce-8238-4d2714d56f85" providerId="ADAL" clId="{0C125191-E776-4274-AE52-64767ADD2C05}" dt="2026-08-16T03:53:36.499" v="7" actId="14100"/>
        <pc:sldMkLst>
          <pc:docMk/>
          <pc:sldMk cId="0" sldId="256"/>
        </pc:sldMkLst>
        <pc:spChg chg="mod">
          <ac:chgData name="Raum Sandoval" userId="fe1992d7-753b-40ce-8238-4d2714d56f85" providerId="ADAL" clId="{0C125191-E776-4274-AE52-64767ADD2C05}" dt="2026-08-16T03:53:36.499" v="7" actId="14100"/>
          <ac:spMkLst>
            <pc:docMk/>
            <pc:sldMk cId="0" sldId="256"/>
            <ac:spMk id="8" creationId="{00000000-0000-0000-0000-000000000000}"/>
          </ac:spMkLst>
        </pc:spChg>
      </pc:sldChg>
      <pc:sldChg chg="modSp mod">
        <pc:chgData name="Raum Sandoval" userId="fe1992d7-753b-40ce-8238-4d2714d56f85" providerId="ADAL" clId="{0C125191-E776-4274-AE52-64767ADD2C05}" dt="2026-08-16T03:58:03.691" v="103" actId="27636"/>
        <pc:sldMkLst>
          <pc:docMk/>
          <pc:sldMk cId="0" sldId="257"/>
        </pc:sldMkLst>
        <pc:spChg chg="mod">
          <ac:chgData name="Raum Sandoval" userId="fe1992d7-753b-40ce-8238-4d2714d56f85" providerId="ADAL" clId="{0C125191-E776-4274-AE52-64767ADD2C05}" dt="2026-08-16T03:58:03.691" v="103" actId="27636"/>
          <ac:spMkLst>
            <pc:docMk/>
            <pc:sldMk cId="0" sldId="257"/>
            <ac:spMk id="3" creationId="{00000000-0000-0000-0000-000000000000}"/>
          </ac:spMkLst>
        </pc:spChg>
        <pc:spChg chg="mod">
          <ac:chgData name="Raum Sandoval" userId="fe1992d7-753b-40ce-8238-4d2714d56f85" providerId="ADAL" clId="{0C125191-E776-4274-AE52-64767ADD2C05}" dt="2026-08-16T03:54:04.396" v="9" actId="1076"/>
          <ac:spMkLst>
            <pc:docMk/>
            <pc:sldMk cId="0" sldId="257"/>
            <ac:spMk id="7" creationId="{00000000-0000-0000-0000-000000000000}"/>
          </ac:spMkLst>
        </pc:spChg>
        <pc:spChg chg="mod">
          <ac:chgData name="Raum Sandoval" userId="fe1992d7-753b-40ce-8238-4d2714d56f85" providerId="ADAL" clId="{0C125191-E776-4274-AE52-64767ADD2C05}" dt="2026-08-16T03:54:04.396" v="9" actId="1076"/>
          <ac:spMkLst>
            <pc:docMk/>
            <pc:sldMk cId="0" sldId="257"/>
            <ac:spMk id="8" creationId="{00000000-0000-0000-0000-000000000000}"/>
          </ac:spMkLst>
        </pc:spChg>
        <pc:spChg chg="mod">
          <ac:chgData name="Raum Sandoval" userId="fe1992d7-753b-40ce-8238-4d2714d56f85" providerId="ADAL" clId="{0C125191-E776-4274-AE52-64767ADD2C05}" dt="2026-08-16T03:54:04.396" v="9" actId="1076"/>
          <ac:spMkLst>
            <pc:docMk/>
            <pc:sldMk cId="0" sldId="257"/>
            <ac:spMk id="9" creationId="{00000000-0000-0000-0000-000000000000}"/>
          </ac:spMkLst>
        </pc:spChg>
        <pc:spChg chg="mod">
          <ac:chgData name="Raum Sandoval" userId="fe1992d7-753b-40ce-8238-4d2714d56f85" providerId="ADAL" clId="{0C125191-E776-4274-AE52-64767ADD2C05}" dt="2026-08-16T03:54:04.396" v="9" actId="1076"/>
          <ac:spMkLst>
            <pc:docMk/>
            <pc:sldMk cId="0" sldId="257"/>
            <ac:spMk id="10" creationId="{00000000-0000-0000-0000-000000000000}"/>
          </ac:spMkLst>
        </pc:spChg>
        <pc:spChg chg="mod">
          <ac:chgData name="Raum Sandoval" userId="fe1992d7-753b-40ce-8238-4d2714d56f85" providerId="ADAL" clId="{0C125191-E776-4274-AE52-64767ADD2C05}" dt="2026-08-16T03:54:04.396" v="9" actId="1076"/>
          <ac:spMkLst>
            <pc:docMk/>
            <pc:sldMk cId="0" sldId="257"/>
            <ac:spMk id="11" creationId="{00000000-0000-0000-0000-000000000000}"/>
          </ac:spMkLst>
        </pc:spChg>
        <pc:spChg chg="mod">
          <ac:chgData name="Raum Sandoval" userId="fe1992d7-753b-40ce-8238-4d2714d56f85" providerId="ADAL" clId="{0C125191-E776-4274-AE52-64767ADD2C05}" dt="2026-08-16T03:54:04.396" v="9" actId="1076"/>
          <ac:spMkLst>
            <pc:docMk/>
            <pc:sldMk cId="0" sldId="257"/>
            <ac:spMk id="12" creationId="{00000000-0000-0000-0000-000000000000}"/>
          </ac:spMkLst>
        </pc:spChg>
        <pc:spChg chg="mod">
          <ac:chgData name="Raum Sandoval" userId="fe1992d7-753b-40ce-8238-4d2714d56f85" providerId="ADAL" clId="{0C125191-E776-4274-AE52-64767ADD2C05}" dt="2026-08-16T03:54:04.396" v="9" actId="1076"/>
          <ac:spMkLst>
            <pc:docMk/>
            <pc:sldMk cId="0" sldId="257"/>
            <ac:spMk id="13" creationId="{00000000-0000-0000-0000-000000000000}"/>
          </ac:spMkLst>
        </pc:spChg>
        <pc:spChg chg="mod">
          <ac:chgData name="Raum Sandoval" userId="fe1992d7-753b-40ce-8238-4d2714d56f85" providerId="ADAL" clId="{0C125191-E776-4274-AE52-64767ADD2C05}" dt="2026-08-16T03:54:04.396" v="9" actId="1076"/>
          <ac:spMkLst>
            <pc:docMk/>
            <pc:sldMk cId="0" sldId="257"/>
            <ac:spMk id="14" creationId="{00000000-0000-0000-0000-000000000000}"/>
          </ac:spMkLst>
        </pc:spChg>
      </pc:sldChg>
      <pc:sldChg chg="modSp mod">
        <pc:chgData name="Raum Sandoval" userId="fe1992d7-753b-40ce-8238-4d2714d56f85" providerId="ADAL" clId="{0C125191-E776-4274-AE52-64767ADD2C05}" dt="2026-08-16T03:58:03.696" v="104" actId="27636"/>
        <pc:sldMkLst>
          <pc:docMk/>
          <pc:sldMk cId="0" sldId="258"/>
        </pc:sldMkLst>
        <pc:spChg chg="mod">
          <ac:chgData name="Raum Sandoval" userId="fe1992d7-753b-40ce-8238-4d2714d56f85" providerId="ADAL" clId="{0C125191-E776-4274-AE52-64767ADD2C05}" dt="2026-08-16T03:58:03.696" v="104" actId="27636"/>
          <ac:spMkLst>
            <pc:docMk/>
            <pc:sldMk cId="0" sldId="258"/>
            <ac:spMk id="3" creationId="{00000000-0000-0000-0000-000000000000}"/>
          </ac:spMkLst>
        </pc:spChg>
      </pc:sldChg>
      <pc:sldChg chg="modSp mod">
        <pc:chgData name="Raum Sandoval" userId="fe1992d7-753b-40ce-8238-4d2714d56f85" providerId="ADAL" clId="{0C125191-E776-4274-AE52-64767ADD2C05}" dt="2026-08-16T03:58:03.702" v="105" actId="27636"/>
        <pc:sldMkLst>
          <pc:docMk/>
          <pc:sldMk cId="0" sldId="259"/>
        </pc:sldMkLst>
        <pc:spChg chg="mod">
          <ac:chgData name="Raum Sandoval" userId="fe1992d7-753b-40ce-8238-4d2714d56f85" providerId="ADAL" clId="{0C125191-E776-4274-AE52-64767ADD2C05}" dt="2026-08-16T03:58:03.702" v="105" actId="27636"/>
          <ac:spMkLst>
            <pc:docMk/>
            <pc:sldMk cId="0" sldId="259"/>
            <ac:spMk id="3" creationId="{00000000-0000-0000-0000-000000000000}"/>
          </ac:spMkLst>
        </pc:spChg>
        <pc:spChg chg="mod">
          <ac:chgData name="Raum Sandoval" userId="fe1992d7-753b-40ce-8238-4d2714d56f85" providerId="ADAL" clId="{0C125191-E776-4274-AE52-64767ADD2C05}" dt="2026-08-16T03:55:18.575" v="14" actId="20577"/>
          <ac:spMkLst>
            <pc:docMk/>
            <pc:sldMk cId="0" sldId="259"/>
            <ac:spMk id="7" creationId="{00000000-0000-0000-0000-000000000000}"/>
          </ac:spMkLst>
        </pc:spChg>
        <pc:spChg chg="mod">
          <ac:chgData name="Raum Sandoval" userId="fe1992d7-753b-40ce-8238-4d2714d56f85" providerId="ADAL" clId="{0C125191-E776-4274-AE52-64767ADD2C05}" dt="2026-08-16T03:55:09.062" v="13" actId="20577"/>
          <ac:spMkLst>
            <pc:docMk/>
            <pc:sldMk cId="0" sldId="259"/>
            <ac:spMk id="14" creationId="{00000000-0000-0000-0000-000000000000}"/>
          </ac:spMkLst>
        </pc:spChg>
        <pc:spChg chg="mod">
          <ac:chgData name="Raum Sandoval" userId="fe1992d7-753b-40ce-8238-4d2714d56f85" providerId="ADAL" clId="{0C125191-E776-4274-AE52-64767ADD2C05}" dt="2026-08-16T03:55:03.060" v="11" actId="20577"/>
          <ac:spMkLst>
            <pc:docMk/>
            <pc:sldMk cId="0" sldId="259"/>
            <ac:spMk id="15" creationId="{00000000-0000-0000-0000-000000000000}"/>
          </ac:spMkLst>
        </pc:spChg>
      </pc:sldChg>
      <pc:sldChg chg="modSp mod">
        <pc:chgData name="Raum Sandoval" userId="fe1992d7-753b-40ce-8238-4d2714d56f85" providerId="ADAL" clId="{0C125191-E776-4274-AE52-64767ADD2C05}" dt="2026-08-16T03:58:03.707" v="106" actId="27636"/>
        <pc:sldMkLst>
          <pc:docMk/>
          <pc:sldMk cId="0" sldId="260"/>
        </pc:sldMkLst>
        <pc:spChg chg="mod">
          <ac:chgData name="Raum Sandoval" userId="fe1992d7-753b-40ce-8238-4d2714d56f85" providerId="ADAL" clId="{0C125191-E776-4274-AE52-64767ADD2C05}" dt="2026-08-16T03:58:03.707" v="106" actId="27636"/>
          <ac:spMkLst>
            <pc:docMk/>
            <pc:sldMk cId="0" sldId="260"/>
            <ac:spMk id="4" creationId="{00000000-0000-0000-0000-000000000000}"/>
          </ac:spMkLst>
        </pc:spChg>
        <pc:picChg chg="mod">
          <ac:chgData name="Raum Sandoval" userId="fe1992d7-753b-40ce-8238-4d2714d56f85" providerId="ADAL" clId="{0C125191-E776-4274-AE52-64767ADD2C05}" dt="2026-08-16T03:55:47.548" v="20" actId="14100"/>
          <ac:picMkLst>
            <pc:docMk/>
            <pc:sldMk cId="0" sldId="260"/>
            <ac:picMk id="7" creationId="{00000000-0000-0000-0000-000000000000}"/>
          </ac:picMkLst>
        </pc:picChg>
      </pc:sldChg>
      <pc:sldChg chg="delSp modSp mod">
        <pc:chgData name="Raum Sandoval" userId="fe1992d7-753b-40ce-8238-4d2714d56f85" providerId="ADAL" clId="{0C125191-E776-4274-AE52-64767ADD2C05}" dt="2026-08-16T03:58:59.521" v="201" actId="20577"/>
        <pc:sldMkLst>
          <pc:docMk/>
          <pc:sldMk cId="0" sldId="261"/>
        </pc:sldMkLst>
        <pc:spChg chg="mod">
          <ac:chgData name="Raum Sandoval" userId="fe1992d7-753b-40ce-8238-4d2714d56f85" providerId="ADAL" clId="{0C125191-E776-4274-AE52-64767ADD2C05}" dt="2026-08-16T03:58:03.632" v="74" actId="27636"/>
          <ac:spMkLst>
            <pc:docMk/>
            <pc:sldMk cId="0" sldId="261"/>
            <ac:spMk id="3" creationId="{00000000-0000-0000-0000-000000000000}"/>
          </ac:spMkLst>
        </pc:spChg>
        <pc:spChg chg="mod">
          <ac:chgData name="Raum Sandoval" userId="fe1992d7-753b-40ce-8238-4d2714d56f85" providerId="ADAL" clId="{0C125191-E776-4274-AE52-64767ADD2C05}" dt="2026-08-16T03:58:03.636" v="79" actId="27636"/>
          <ac:spMkLst>
            <pc:docMk/>
            <pc:sldMk cId="0" sldId="261"/>
            <ac:spMk id="11" creationId="{00000000-0000-0000-0000-000000000000}"/>
          </ac:spMkLst>
        </pc:spChg>
        <pc:spChg chg="mod">
          <ac:chgData name="Raum Sandoval" userId="fe1992d7-753b-40ce-8238-4d2714d56f85" providerId="ADAL" clId="{0C125191-E776-4274-AE52-64767ADD2C05}" dt="2026-08-16T03:58:03.631" v="73" actId="27636"/>
          <ac:spMkLst>
            <pc:docMk/>
            <pc:sldMk cId="0" sldId="261"/>
            <ac:spMk id="15" creationId="{00000000-0000-0000-0000-000000000000}"/>
          </ac:spMkLst>
        </pc:spChg>
        <pc:spChg chg="mod">
          <ac:chgData name="Raum Sandoval" userId="fe1992d7-753b-40ce-8238-4d2714d56f85" providerId="ADAL" clId="{0C125191-E776-4274-AE52-64767ADD2C05}" dt="2026-08-16T03:58:03.637" v="81" actId="27636"/>
          <ac:spMkLst>
            <pc:docMk/>
            <pc:sldMk cId="0" sldId="261"/>
            <ac:spMk id="19" creationId="{00000000-0000-0000-0000-000000000000}"/>
          </ac:spMkLst>
        </pc:spChg>
        <pc:spChg chg="mod">
          <ac:chgData name="Raum Sandoval" userId="fe1992d7-753b-40ce-8238-4d2714d56f85" providerId="ADAL" clId="{0C125191-E776-4274-AE52-64767ADD2C05}" dt="2026-08-16T03:58:03.636" v="80" actId="27636"/>
          <ac:spMkLst>
            <pc:docMk/>
            <pc:sldMk cId="0" sldId="261"/>
            <ac:spMk id="23" creationId="{00000000-0000-0000-0000-000000000000}"/>
          </ac:spMkLst>
        </pc:spChg>
        <pc:spChg chg="mod">
          <ac:chgData name="Raum Sandoval" userId="fe1992d7-753b-40ce-8238-4d2714d56f85" providerId="ADAL" clId="{0C125191-E776-4274-AE52-64767ADD2C05}" dt="2026-08-16T03:58:03.634" v="77" actId="27636"/>
          <ac:spMkLst>
            <pc:docMk/>
            <pc:sldMk cId="0" sldId="261"/>
            <ac:spMk id="27" creationId="{00000000-0000-0000-0000-000000000000}"/>
          </ac:spMkLst>
        </pc:spChg>
        <pc:spChg chg="mod">
          <ac:chgData name="Raum Sandoval" userId="fe1992d7-753b-40ce-8238-4d2714d56f85" providerId="ADAL" clId="{0C125191-E776-4274-AE52-64767ADD2C05}" dt="2026-08-16T03:58:03.635" v="78" actId="27636"/>
          <ac:spMkLst>
            <pc:docMk/>
            <pc:sldMk cId="0" sldId="261"/>
            <ac:spMk id="31" creationId="{00000000-0000-0000-0000-000000000000}"/>
          </ac:spMkLst>
        </pc:spChg>
        <pc:spChg chg="mod">
          <ac:chgData name="Raum Sandoval" userId="fe1992d7-753b-40ce-8238-4d2714d56f85" providerId="ADAL" clId="{0C125191-E776-4274-AE52-64767ADD2C05}" dt="2026-08-16T03:58:03.629" v="72" actId="27636"/>
          <ac:spMkLst>
            <pc:docMk/>
            <pc:sldMk cId="0" sldId="261"/>
            <ac:spMk id="33" creationId="{00000000-0000-0000-0000-000000000000}"/>
          </ac:spMkLst>
        </pc:spChg>
        <pc:spChg chg="mod">
          <ac:chgData name="Raum Sandoval" userId="fe1992d7-753b-40ce-8238-4d2714d56f85" providerId="ADAL" clId="{0C125191-E776-4274-AE52-64767ADD2C05}" dt="2026-08-16T03:58:03.633" v="75" actId="27636"/>
          <ac:spMkLst>
            <pc:docMk/>
            <pc:sldMk cId="0" sldId="261"/>
            <ac:spMk id="42" creationId="{00000000-0000-0000-0000-000000000000}"/>
          </ac:spMkLst>
        </pc:spChg>
        <pc:spChg chg="mod">
          <ac:chgData name="Raum Sandoval" userId="fe1992d7-753b-40ce-8238-4d2714d56f85" providerId="ADAL" clId="{0C125191-E776-4274-AE52-64767ADD2C05}" dt="2026-08-16T03:58:03.633" v="76" actId="27636"/>
          <ac:spMkLst>
            <pc:docMk/>
            <pc:sldMk cId="0" sldId="261"/>
            <ac:spMk id="51" creationId="{00000000-0000-0000-0000-000000000000}"/>
          </ac:spMkLst>
        </pc:spChg>
        <pc:spChg chg="mod">
          <ac:chgData name="Raum Sandoval" userId="fe1992d7-753b-40ce-8238-4d2714d56f85" providerId="ADAL" clId="{0C125191-E776-4274-AE52-64767ADD2C05}" dt="2026-08-16T03:58:43.281" v="163" actId="14100"/>
          <ac:spMkLst>
            <pc:docMk/>
            <pc:sldMk cId="0" sldId="261"/>
            <ac:spMk id="53" creationId="{00000000-0000-0000-0000-000000000000}"/>
          </ac:spMkLst>
        </pc:spChg>
        <pc:spChg chg="del mod">
          <ac:chgData name="Raum Sandoval" userId="fe1992d7-753b-40ce-8238-4d2714d56f85" providerId="ADAL" clId="{0C125191-E776-4274-AE52-64767ADD2C05}" dt="2026-08-16T03:58:34.203" v="161" actId="478"/>
          <ac:spMkLst>
            <pc:docMk/>
            <pc:sldMk cId="0" sldId="261"/>
            <ac:spMk id="54" creationId="{00000000-0000-0000-0000-000000000000}"/>
          </ac:spMkLst>
        </pc:spChg>
        <pc:spChg chg="mod">
          <ac:chgData name="Raum Sandoval" userId="fe1992d7-753b-40ce-8238-4d2714d56f85" providerId="ADAL" clId="{0C125191-E776-4274-AE52-64767ADD2C05}" dt="2026-08-16T03:58:59.521" v="201" actId="20577"/>
          <ac:spMkLst>
            <pc:docMk/>
            <pc:sldMk cId="0" sldId="261"/>
            <ac:spMk id="56" creationId="{00000000-0000-0000-0000-000000000000}"/>
          </ac:spMkLst>
        </pc:spChg>
      </pc:sldChg>
      <pc:sldChg chg="modSp mod">
        <pc:chgData name="Raum Sandoval" userId="fe1992d7-753b-40ce-8238-4d2714d56f85" providerId="ADAL" clId="{0C125191-E776-4274-AE52-64767ADD2C05}" dt="2026-08-16T03:58:03.658" v="86" actId="27636"/>
        <pc:sldMkLst>
          <pc:docMk/>
          <pc:sldMk cId="0" sldId="262"/>
        </pc:sldMkLst>
        <pc:spChg chg="mod">
          <ac:chgData name="Raum Sandoval" userId="fe1992d7-753b-40ce-8238-4d2714d56f85" providerId="ADAL" clId="{0C125191-E776-4274-AE52-64767ADD2C05}" dt="2026-08-16T03:58:03.658" v="86" actId="27636"/>
          <ac:spMkLst>
            <pc:docMk/>
            <pc:sldMk cId="0" sldId="262"/>
            <ac:spMk id="3" creationId="{00000000-0000-0000-0000-000000000000}"/>
          </ac:spMkLst>
        </pc:spChg>
        <pc:spChg chg="mod">
          <ac:chgData name="Raum Sandoval" userId="fe1992d7-753b-40ce-8238-4d2714d56f85" providerId="ADAL" clId="{0C125191-E776-4274-AE52-64767ADD2C05}" dt="2026-08-16T03:58:03.657" v="84" actId="27636"/>
          <ac:spMkLst>
            <pc:docMk/>
            <pc:sldMk cId="0" sldId="262"/>
            <ac:spMk id="31" creationId="{00000000-0000-0000-0000-000000000000}"/>
          </ac:spMkLst>
        </pc:spChg>
        <pc:spChg chg="mod">
          <ac:chgData name="Raum Sandoval" userId="fe1992d7-753b-40ce-8238-4d2714d56f85" providerId="ADAL" clId="{0C125191-E776-4274-AE52-64767ADD2C05}" dt="2026-08-16T03:58:03.654" v="82" actId="27636"/>
          <ac:spMkLst>
            <pc:docMk/>
            <pc:sldMk cId="0" sldId="262"/>
            <ac:spMk id="34" creationId="{00000000-0000-0000-0000-000000000000}"/>
          </ac:spMkLst>
        </pc:spChg>
        <pc:spChg chg="mod">
          <ac:chgData name="Raum Sandoval" userId="fe1992d7-753b-40ce-8238-4d2714d56f85" providerId="ADAL" clId="{0C125191-E776-4274-AE52-64767ADD2C05}" dt="2026-08-16T03:58:03.657" v="85" actId="27636"/>
          <ac:spMkLst>
            <pc:docMk/>
            <pc:sldMk cId="0" sldId="262"/>
            <ac:spMk id="37" creationId="{00000000-0000-0000-0000-000000000000}"/>
          </ac:spMkLst>
        </pc:spChg>
        <pc:spChg chg="mod">
          <ac:chgData name="Raum Sandoval" userId="fe1992d7-753b-40ce-8238-4d2714d56f85" providerId="ADAL" clId="{0C125191-E776-4274-AE52-64767ADD2C05}" dt="2026-08-16T03:58:03.656" v="83" actId="27636"/>
          <ac:spMkLst>
            <pc:docMk/>
            <pc:sldMk cId="0" sldId="262"/>
            <ac:spMk id="40" creationId="{00000000-0000-0000-0000-000000000000}"/>
          </ac:spMkLst>
        </pc:spChg>
      </pc:sldChg>
      <pc:sldChg chg="modSp mod">
        <pc:chgData name="Raum Sandoval" userId="fe1992d7-753b-40ce-8238-4d2714d56f85" providerId="ADAL" clId="{0C125191-E776-4274-AE52-64767ADD2C05}" dt="2026-08-16T03:58:03.666" v="91" actId="27636"/>
        <pc:sldMkLst>
          <pc:docMk/>
          <pc:sldMk cId="0" sldId="263"/>
        </pc:sldMkLst>
        <pc:spChg chg="mod">
          <ac:chgData name="Raum Sandoval" userId="fe1992d7-753b-40ce-8238-4d2714d56f85" providerId="ADAL" clId="{0C125191-E776-4274-AE52-64767ADD2C05}" dt="2026-08-16T03:58:03.663" v="87" actId="27636"/>
          <ac:spMkLst>
            <pc:docMk/>
            <pc:sldMk cId="0" sldId="263"/>
            <ac:spMk id="3" creationId="{00000000-0000-0000-0000-000000000000}"/>
          </ac:spMkLst>
        </pc:spChg>
        <pc:spChg chg="mod">
          <ac:chgData name="Raum Sandoval" userId="fe1992d7-753b-40ce-8238-4d2714d56f85" providerId="ADAL" clId="{0C125191-E776-4274-AE52-64767ADD2C05}" dt="2026-08-16T03:58:03.666" v="91" actId="27636"/>
          <ac:spMkLst>
            <pc:docMk/>
            <pc:sldMk cId="0" sldId="263"/>
            <ac:spMk id="7" creationId="{00000000-0000-0000-0000-000000000000}"/>
          </ac:spMkLst>
        </pc:spChg>
        <pc:spChg chg="mod">
          <ac:chgData name="Raum Sandoval" userId="fe1992d7-753b-40ce-8238-4d2714d56f85" providerId="ADAL" clId="{0C125191-E776-4274-AE52-64767ADD2C05}" dt="2026-08-16T03:58:03.664" v="88" actId="27636"/>
          <ac:spMkLst>
            <pc:docMk/>
            <pc:sldMk cId="0" sldId="263"/>
            <ac:spMk id="11" creationId="{00000000-0000-0000-0000-000000000000}"/>
          </ac:spMkLst>
        </pc:spChg>
        <pc:spChg chg="mod">
          <ac:chgData name="Raum Sandoval" userId="fe1992d7-753b-40ce-8238-4d2714d56f85" providerId="ADAL" clId="{0C125191-E776-4274-AE52-64767ADD2C05}" dt="2026-08-16T03:58:03.664" v="89" actId="27636"/>
          <ac:spMkLst>
            <pc:docMk/>
            <pc:sldMk cId="0" sldId="263"/>
            <ac:spMk id="15" creationId="{00000000-0000-0000-0000-000000000000}"/>
          </ac:spMkLst>
        </pc:spChg>
        <pc:spChg chg="mod">
          <ac:chgData name="Raum Sandoval" userId="fe1992d7-753b-40ce-8238-4d2714d56f85" providerId="ADAL" clId="{0C125191-E776-4274-AE52-64767ADD2C05}" dt="2026-08-16T03:58:03.665" v="90" actId="27636"/>
          <ac:spMkLst>
            <pc:docMk/>
            <pc:sldMk cId="0" sldId="263"/>
            <ac:spMk id="19" creationId="{00000000-0000-0000-0000-000000000000}"/>
          </ac:spMkLst>
        </pc:spChg>
      </pc:sldChg>
      <pc:sldChg chg="modSp mod">
        <pc:chgData name="Raum Sandoval" userId="fe1992d7-753b-40ce-8238-4d2714d56f85" providerId="ADAL" clId="{0C125191-E776-4274-AE52-64767ADD2C05}" dt="2026-08-16T03:58:03.678" v="98" actId="27636"/>
        <pc:sldMkLst>
          <pc:docMk/>
          <pc:sldMk cId="0" sldId="264"/>
        </pc:sldMkLst>
        <pc:spChg chg="mod">
          <ac:chgData name="Raum Sandoval" userId="fe1992d7-753b-40ce-8238-4d2714d56f85" providerId="ADAL" clId="{0C125191-E776-4274-AE52-64767ADD2C05}" dt="2026-08-16T03:58:03.678" v="98" actId="27636"/>
          <ac:spMkLst>
            <pc:docMk/>
            <pc:sldMk cId="0" sldId="264"/>
            <ac:spMk id="3" creationId="{00000000-0000-0000-0000-000000000000}"/>
          </ac:spMkLst>
        </pc:spChg>
        <pc:spChg chg="mod">
          <ac:chgData name="Raum Sandoval" userId="fe1992d7-753b-40ce-8238-4d2714d56f85" providerId="ADAL" clId="{0C125191-E776-4274-AE52-64767ADD2C05}" dt="2026-08-16T03:58:03.677" v="97" actId="27636"/>
          <ac:spMkLst>
            <pc:docMk/>
            <pc:sldMk cId="0" sldId="264"/>
            <ac:spMk id="8" creationId="{00000000-0000-0000-0000-000000000000}"/>
          </ac:spMkLst>
        </pc:spChg>
        <pc:spChg chg="mod">
          <ac:chgData name="Raum Sandoval" userId="fe1992d7-753b-40ce-8238-4d2714d56f85" providerId="ADAL" clId="{0C125191-E776-4274-AE52-64767ADD2C05}" dt="2026-08-16T03:58:03.672" v="92" actId="27636"/>
          <ac:spMkLst>
            <pc:docMk/>
            <pc:sldMk cId="0" sldId="264"/>
            <ac:spMk id="14" creationId="{00000000-0000-0000-0000-000000000000}"/>
          </ac:spMkLst>
        </pc:spChg>
        <pc:spChg chg="mod">
          <ac:chgData name="Raum Sandoval" userId="fe1992d7-753b-40ce-8238-4d2714d56f85" providerId="ADAL" clId="{0C125191-E776-4274-AE52-64767ADD2C05}" dt="2026-08-16T03:58:03.676" v="96" actId="27636"/>
          <ac:spMkLst>
            <pc:docMk/>
            <pc:sldMk cId="0" sldId="264"/>
            <ac:spMk id="18" creationId="{00000000-0000-0000-0000-000000000000}"/>
          </ac:spMkLst>
        </pc:spChg>
        <pc:spChg chg="mod">
          <ac:chgData name="Raum Sandoval" userId="fe1992d7-753b-40ce-8238-4d2714d56f85" providerId="ADAL" clId="{0C125191-E776-4274-AE52-64767ADD2C05}" dt="2026-08-16T03:58:03.673" v="93" actId="27636"/>
          <ac:spMkLst>
            <pc:docMk/>
            <pc:sldMk cId="0" sldId="264"/>
            <ac:spMk id="21" creationId="{00000000-0000-0000-0000-000000000000}"/>
          </ac:spMkLst>
        </pc:spChg>
        <pc:spChg chg="mod">
          <ac:chgData name="Raum Sandoval" userId="fe1992d7-753b-40ce-8238-4d2714d56f85" providerId="ADAL" clId="{0C125191-E776-4274-AE52-64767ADD2C05}" dt="2026-08-16T03:58:03.675" v="94" actId="27636"/>
          <ac:spMkLst>
            <pc:docMk/>
            <pc:sldMk cId="0" sldId="264"/>
            <ac:spMk id="25" creationId="{00000000-0000-0000-0000-000000000000}"/>
          </ac:spMkLst>
        </pc:spChg>
        <pc:spChg chg="mod">
          <ac:chgData name="Raum Sandoval" userId="fe1992d7-753b-40ce-8238-4d2714d56f85" providerId="ADAL" clId="{0C125191-E776-4274-AE52-64767ADD2C05}" dt="2026-08-16T03:58:03.675" v="95" actId="27636"/>
          <ac:spMkLst>
            <pc:docMk/>
            <pc:sldMk cId="0" sldId="264"/>
            <ac:spMk id="28" creationId="{00000000-0000-0000-0000-000000000000}"/>
          </ac:spMkLst>
        </pc:spChg>
      </pc:sldChg>
      <pc:sldChg chg="modSp mod">
        <pc:chgData name="Raum Sandoval" userId="fe1992d7-753b-40ce-8238-4d2714d56f85" providerId="ADAL" clId="{0C125191-E776-4274-AE52-64767ADD2C05}" dt="2026-08-16T03:58:03.685" v="102" actId="27636"/>
        <pc:sldMkLst>
          <pc:docMk/>
          <pc:sldMk cId="0" sldId="265"/>
        </pc:sldMkLst>
        <pc:spChg chg="mod">
          <ac:chgData name="Raum Sandoval" userId="fe1992d7-753b-40ce-8238-4d2714d56f85" providerId="ADAL" clId="{0C125191-E776-4274-AE52-64767ADD2C05}" dt="2026-08-16T03:58:03.682" v="99" actId="27636"/>
          <ac:spMkLst>
            <pc:docMk/>
            <pc:sldMk cId="0" sldId="265"/>
            <ac:spMk id="4" creationId="{00000000-0000-0000-0000-000000000000}"/>
          </ac:spMkLst>
        </pc:spChg>
        <pc:spChg chg="mod">
          <ac:chgData name="Raum Sandoval" userId="fe1992d7-753b-40ce-8238-4d2714d56f85" providerId="ADAL" clId="{0C125191-E776-4274-AE52-64767ADD2C05}" dt="2026-08-16T03:58:03.684" v="101" actId="27636"/>
          <ac:spMkLst>
            <pc:docMk/>
            <pc:sldMk cId="0" sldId="265"/>
            <ac:spMk id="13" creationId="{00000000-0000-0000-0000-000000000000}"/>
          </ac:spMkLst>
        </pc:spChg>
        <pc:spChg chg="mod">
          <ac:chgData name="Raum Sandoval" userId="fe1992d7-753b-40ce-8238-4d2714d56f85" providerId="ADAL" clId="{0C125191-E776-4274-AE52-64767ADD2C05}" dt="2026-08-16T03:58:03.683" v="100" actId="27636"/>
          <ac:spMkLst>
            <pc:docMk/>
            <pc:sldMk cId="0" sldId="265"/>
            <ac:spMk id="17" creationId="{00000000-0000-0000-0000-000000000000}"/>
          </ac:spMkLst>
        </pc:spChg>
        <pc:spChg chg="mod">
          <ac:chgData name="Raum Sandoval" userId="fe1992d7-753b-40ce-8238-4d2714d56f85" providerId="ADAL" clId="{0C125191-E776-4274-AE52-64767ADD2C05}" dt="2026-08-16T03:58:03.685" v="102" actId="27636"/>
          <ac:spMkLst>
            <pc:docMk/>
            <pc:sldMk cId="0" sldId="265"/>
            <ac:spMk id="21"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70825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calm. Flowchestra is a Secure AI Operations platform. One line: Flowchestra operationalizes AI.</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on the principle, then the three asks: capital, customers, AI service providers. End on the punchline.</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AI is already inside the business, unmanaged. Four failure modes. The payoff line: this is an operational risk problem, not an access problem.</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Six capable categories, each solving one piece. The connections between them never resolve — the business is left assembling the operating model.</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expertise exists and it is good. What is missing is a repeatable way to bring it together around the business. These firms are customers and partners.</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Resolution of slide 2. Business context, governance, execution, measurement — one platform layer. Flowchestra turns fragmented expertise into repeatable AI operations.</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AI responsibility is spread across the business, so no one owns the outcome. Accountability can sit inside the business, with an AI Service Provider, or both. Flowchestra is the infrastructure that makes either model governed, visible, and measurable.</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Two motions, one platform. Direct into regulated businesses; provider-led through MSPs and AI consultancies for leverage. Market size and timing are supporting proof, not the headline.</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Paying customers and design partners are live. 26+ organizations engaged across both motions. 90% of ICP prospects advance after the first meeting. The remaining gates are enterprise readiness milestones we can address directly.</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Founder-market fit: we ran security and operations inside regulated environments, built the operating model there, then productized it.</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svg"/><Relationship Id="rId7" Type="http://schemas.openxmlformats.org/officeDocument/2006/relationships/image" Target="../media/image7.sv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6.svg"/><Relationship Id="rId5" Type="http://schemas.openxmlformats.org/officeDocument/2006/relationships/image" Target="../media/image5.svg"/><Relationship Id="rId10" Type="http://schemas.openxmlformats.org/officeDocument/2006/relationships/image" Target="../media/image10.png"/><Relationship Id="rId4" Type="http://schemas.openxmlformats.org/officeDocument/2006/relationships/image" Target="../media/image4.svg"/><Relationship Id="rId9" Type="http://schemas.openxmlformats.org/officeDocument/2006/relationships/image" Target="../media/image9.sv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openxmlformats.org/officeDocument/2006/relationships/image" Target="../media/image18.svg"/><Relationship Id="rId13" Type="http://schemas.openxmlformats.org/officeDocument/2006/relationships/image" Target="../media/image23.svg"/><Relationship Id="rId3" Type="http://schemas.openxmlformats.org/officeDocument/2006/relationships/image" Target="../media/image13.svg"/><Relationship Id="rId7" Type="http://schemas.openxmlformats.org/officeDocument/2006/relationships/image" Target="../media/image17.svg"/><Relationship Id="rId12" Type="http://schemas.openxmlformats.org/officeDocument/2006/relationships/image" Target="../media/image22.sv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6.svg"/><Relationship Id="rId11" Type="http://schemas.openxmlformats.org/officeDocument/2006/relationships/image" Target="../media/image21.svg"/><Relationship Id="rId5" Type="http://schemas.openxmlformats.org/officeDocument/2006/relationships/image" Target="../media/image15.svg"/><Relationship Id="rId15" Type="http://schemas.openxmlformats.org/officeDocument/2006/relationships/image" Target="../media/image25.svg"/><Relationship Id="rId10" Type="http://schemas.openxmlformats.org/officeDocument/2006/relationships/image" Target="../media/image20.svg"/><Relationship Id="rId4" Type="http://schemas.openxmlformats.org/officeDocument/2006/relationships/image" Target="../media/image14.svg"/><Relationship Id="rId9" Type="http://schemas.openxmlformats.org/officeDocument/2006/relationships/image" Target="../media/image19.svg"/><Relationship Id="rId14" Type="http://schemas.openxmlformats.org/officeDocument/2006/relationships/image" Target="../media/image24.svg"/></Relationships>
</file>

<file path=ppt/slides/_rels/slide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8.jpe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gradFill rotWithShape="1">
            <a:gsLst>
              <a:gs pos="0">
                <a:srgbClr val="1D3064">
                  <a:alpha val="100000"/>
                </a:srgbClr>
              </a:gs>
              <a:gs pos="100000">
                <a:srgbClr val="131F42">
                  <a:alpha val="100000"/>
                </a:srgbClr>
              </a:gs>
            </a:gsLst>
            <a:lin ang="3600000" scaled="0"/>
          </a:gradFill>
          <a:ln/>
        </p:spPr>
        <p:txBody>
          <a:bodyPr/>
          <a:lstStyle/>
          <a:p>
            <a:endParaRPr lang="en-US"/>
          </a:p>
        </p:txBody>
      </p:sp>
      <p:sp>
        <p:nvSpPr>
          <p:cNvPr id="3" name="Shape 1"/>
          <p:cNvSpPr/>
          <p:nvPr/>
        </p:nvSpPr>
        <p:spPr>
          <a:xfrm>
            <a:off x="11620500" y="-2476500"/>
            <a:ext cx="8572500" cy="8572500"/>
          </a:xfrm>
          <a:prstGeom prst="ellipse">
            <a:avLst/>
          </a:prstGeom>
          <a:gradFill rotWithShape="1">
            <a:gsLst>
              <a:gs pos="0">
                <a:srgbClr val="7287FD">
                  <a:alpha val="34000"/>
                </a:srgbClr>
              </a:gs>
              <a:gs pos="45000">
                <a:srgbClr val="89DCEB">
                  <a:alpha val="10000"/>
                </a:srgbClr>
              </a:gs>
              <a:gs pos="70000">
                <a:srgbClr val="89DCEB">
                  <a:alpha val="0"/>
                </a:srgbClr>
              </a:gs>
            </a:gsLst>
            <a:path path="circle">
              <a:fillToRect l="50000" t="50000" r="50000" b="50000"/>
            </a:path>
          </a:gradFill>
          <a:ln/>
        </p:spPr>
        <p:txBody>
          <a:bodyPr/>
          <a:lstStyle/>
          <a:p>
            <a:endParaRPr lang="en-US"/>
          </a:p>
        </p:txBody>
      </p:sp>
      <p:sp>
        <p:nvSpPr>
          <p:cNvPr id="4" name="Shape 2"/>
          <p:cNvSpPr/>
          <p:nvPr/>
        </p:nvSpPr>
        <p:spPr>
          <a:xfrm>
            <a:off x="1047750" y="3924300"/>
            <a:ext cx="16192500" cy="9525"/>
          </a:xfrm>
          <a:prstGeom prst="rect">
            <a:avLst/>
          </a:prstGeom>
          <a:gradFill rotWithShape="1">
            <a:gsLst>
              <a:gs pos="0">
                <a:srgbClr val="89DCEB">
                  <a:alpha val="55000"/>
                </a:srgbClr>
              </a:gs>
              <a:gs pos="42000">
                <a:srgbClr val="7287FD">
                  <a:alpha val="45000"/>
                </a:srgbClr>
              </a:gs>
              <a:gs pos="100000">
                <a:srgbClr val="7287FD">
                  <a:alpha val="0"/>
                </a:srgbClr>
              </a:gs>
            </a:gsLst>
            <a:lin ang="0" scaled="0"/>
          </a:gradFill>
          <a:ln/>
        </p:spPr>
        <p:txBody>
          <a:bodyPr/>
          <a:lstStyle/>
          <a:p>
            <a:endParaRPr lang="en-US"/>
          </a:p>
        </p:txBody>
      </p:sp>
      <p:sp>
        <p:nvSpPr>
          <p:cNvPr id="5" name="Shape 3"/>
          <p:cNvSpPr/>
          <p:nvPr/>
        </p:nvSpPr>
        <p:spPr>
          <a:xfrm>
            <a:off x="1047750" y="4953000"/>
            <a:ext cx="16192500" cy="9525"/>
          </a:xfrm>
          <a:prstGeom prst="rect">
            <a:avLst/>
          </a:prstGeom>
          <a:gradFill rotWithShape="1">
            <a:gsLst>
              <a:gs pos="0">
                <a:srgbClr val="FFFFFF">
                  <a:alpha val="14000"/>
                </a:srgbClr>
              </a:gs>
              <a:gs pos="60000">
                <a:srgbClr val="FFFFFF">
                  <a:alpha val="0"/>
                </a:srgbClr>
              </a:gs>
            </a:gsLst>
            <a:lin ang="0" scaled="0"/>
          </a:gradFill>
          <a:ln/>
        </p:spPr>
        <p:txBody>
          <a:bodyPr/>
          <a:lstStyle/>
          <a:p>
            <a:endParaRPr lang="en-US"/>
          </a:p>
        </p:txBody>
      </p:sp>
      <p:pic>
        <p:nvPicPr>
          <p:cNvPr id="6" name="Image 0" descr="preencoded.png"/>
          <p:cNvPicPr>
            <a:picLocks noChangeAspect="1"/>
          </p:cNvPicPr>
          <p:nvPr/>
        </p:nvPicPr>
        <p:blipFill>
          <a:blip r:embed="rId3"/>
          <a:stretch>
            <a:fillRect/>
          </a:stretch>
        </p:blipFill>
        <p:spPr>
          <a:xfrm>
            <a:off x="1047750" y="914400"/>
            <a:ext cx="3429000" cy="899517"/>
          </a:xfrm>
          <a:prstGeom prst="rect">
            <a:avLst/>
          </a:prstGeom>
        </p:spPr>
      </p:pic>
      <p:sp>
        <p:nvSpPr>
          <p:cNvPr id="7" name="Text 4"/>
          <p:cNvSpPr/>
          <p:nvPr/>
        </p:nvSpPr>
        <p:spPr>
          <a:xfrm>
            <a:off x="1047750" y="3485704"/>
            <a:ext cx="14668500" cy="409575"/>
          </a:xfrm>
          <a:prstGeom prst="rect">
            <a:avLst/>
          </a:prstGeom>
          <a:noFill/>
          <a:ln/>
        </p:spPr>
        <p:txBody>
          <a:bodyPr wrap="square" lIns="25400" tIns="25400" rIns="25400" bIns="25400" rtlCol="0" anchor="t">
            <a:normAutofit/>
          </a:bodyPr>
          <a:lstStyle/>
          <a:p>
            <a:pPr marL="0" indent="0" algn="l">
              <a:lnSpc>
                <a:spcPct val="114706"/>
              </a:lnSpc>
              <a:buNone/>
            </a:pPr>
            <a:r>
              <a:rPr lang="en-US" sz="1950" kern="0" spc="312" dirty="0">
                <a:solidFill>
                  <a:srgbClr val="89DCEB"/>
                </a:solidFill>
                <a:latin typeface="IBM Plex Mono" pitchFamily="34" charset="0"/>
                <a:ea typeface="IBM Plex Mono" pitchFamily="34" charset="-122"/>
                <a:cs typeface="IBM Plex Mono" pitchFamily="34" charset="-120"/>
              </a:rPr>
              <a:t>SECURE AI OPERATIONS PLATFORM</a:t>
            </a:r>
            <a:endParaRPr lang="en-US" sz="1950" dirty="0"/>
          </a:p>
        </p:txBody>
      </p:sp>
      <p:sp>
        <p:nvSpPr>
          <p:cNvPr id="8" name="Text 5"/>
          <p:cNvSpPr/>
          <p:nvPr/>
        </p:nvSpPr>
        <p:spPr>
          <a:xfrm>
            <a:off x="1047750" y="4200079"/>
            <a:ext cx="10749298" cy="2058888"/>
          </a:xfrm>
          <a:prstGeom prst="rect">
            <a:avLst/>
          </a:prstGeom>
          <a:noFill/>
          <a:ln/>
        </p:spPr>
        <p:txBody>
          <a:bodyPr wrap="square" lIns="25400" tIns="25400" rIns="25400" bIns="25400" rtlCol="0" anchor="t">
            <a:normAutofit lnSpcReduction="10000"/>
          </a:bodyPr>
          <a:lstStyle/>
          <a:p>
            <a:pPr marL="0" indent="0" algn="l">
              <a:lnSpc>
                <a:spcPct val="89143"/>
              </a:lnSpc>
              <a:buNone/>
            </a:pPr>
            <a:r>
              <a:rPr lang="en-US" sz="7800" b="1" kern="0" spc="-234" dirty="0">
                <a:solidFill>
                  <a:srgbClr val="FFFFFF"/>
                </a:solidFill>
                <a:latin typeface="Ubuntu" panose="020B0504030602030204" pitchFamily="34" charset="0"/>
                <a:ea typeface="Arial" pitchFamily="34" charset="-122"/>
                <a:cs typeface="Arial" panose="020B0604020202020204" pitchFamily="34" charset="0"/>
              </a:rPr>
              <a:t>Flowchestra operationalizes AI.</a:t>
            </a:r>
            <a:endParaRPr lang="en-US" sz="7800" b="1" dirty="0">
              <a:latin typeface="Ubuntu" panose="020B0504030602030204" pitchFamily="34" charset="0"/>
              <a:cs typeface="Arial" panose="020B0604020202020204" pitchFamily="34" charset="0"/>
            </a:endParaRPr>
          </a:p>
        </p:txBody>
      </p:sp>
      <p:sp>
        <p:nvSpPr>
          <p:cNvPr id="9" name="Text 6"/>
          <p:cNvSpPr/>
          <p:nvPr/>
        </p:nvSpPr>
        <p:spPr>
          <a:xfrm>
            <a:off x="1047750" y="6563767"/>
            <a:ext cx="10477500" cy="508546"/>
          </a:xfrm>
          <a:prstGeom prst="rect">
            <a:avLst/>
          </a:prstGeom>
          <a:noFill/>
          <a:ln/>
        </p:spPr>
        <p:txBody>
          <a:bodyPr wrap="square" lIns="25400" tIns="25400" rIns="25400" bIns="25400" rtlCol="0" anchor="t">
            <a:normAutofit/>
          </a:bodyPr>
          <a:lstStyle/>
          <a:p>
            <a:pPr marL="0" indent="0" algn="l">
              <a:lnSpc>
                <a:spcPct val="100816"/>
              </a:lnSpc>
              <a:buNone/>
            </a:pPr>
            <a:r>
              <a:rPr lang="en-US" sz="2850" dirty="0">
                <a:solidFill>
                  <a:srgbClr val="C3CCDD"/>
                </a:solidFill>
                <a:latin typeface="IBM Plex Sans" pitchFamily="34" charset="0"/>
                <a:ea typeface="IBM Plex Sans" pitchFamily="34" charset="-122"/>
                <a:cs typeface="IBM Plex Sans" pitchFamily="34" charset="-120"/>
              </a:rPr>
              <a:t>Operational infrastructure for governed AI execution.</a:t>
            </a:r>
            <a:endParaRPr lang="en-US" sz="2850" dirty="0"/>
          </a:p>
        </p:txBody>
      </p:sp>
      <p:sp>
        <p:nvSpPr>
          <p:cNvPr id="10" name="Text 7"/>
          <p:cNvSpPr/>
          <p:nvPr/>
        </p:nvSpPr>
        <p:spPr>
          <a:xfrm>
            <a:off x="1047750" y="8705850"/>
            <a:ext cx="5471874" cy="381000"/>
          </a:xfrm>
          <a:prstGeom prst="rect">
            <a:avLst/>
          </a:prstGeom>
          <a:noFill/>
          <a:ln/>
        </p:spPr>
        <p:txBody>
          <a:bodyPr wrap="square" lIns="25400" tIns="25400" rIns="25400" bIns="25400" rtlCol="0" anchor="t">
            <a:normAutofit/>
          </a:bodyPr>
          <a:lstStyle/>
          <a:p>
            <a:pPr marL="0" indent="0" algn="l">
              <a:lnSpc>
                <a:spcPct val="112500"/>
              </a:lnSpc>
              <a:buNone/>
            </a:pPr>
            <a:r>
              <a:rPr lang="en-US" sz="1800" kern="0" spc="144" dirty="0">
                <a:solidFill>
                  <a:srgbClr val="EEF1F8"/>
                </a:solidFill>
                <a:latin typeface="IBM Plex Mono" pitchFamily="34" charset="0"/>
                <a:ea typeface="IBM Plex Mono" pitchFamily="34" charset="-122"/>
                <a:cs typeface="IBM Plex Mono" pitchFamily="34" charset="-120"/>
              </a:rPr>
              <a:t>Raum Sandoval | CEO &amp; Co-Founder</a:t>
            </a:r>
            <a:endParaRPr lang="en-US" sz="1800" dirty="0"/>
          </a:p>
        </p:txBody>
      </p:sp>
      <p:sp>
        <p:nvSpPr>
          <p:cNvPr id="11" name="Text 8"/>
          <p:cNvSpPr/>
          <p:nvPr/>
        </p:nvSpPr>
        <p:spPr>
          <a:xfrm>
            <a:off x="1047750" y="9144000"/>
            <a:ext cx="5471874" cy="381000"/>
          </a:xfrm>
          <a:prstGeom prst="rect">
            <a:avLst/>
          </a:prstGeom>
          <a:noFill/>
          <a:ln/>
        </p:spPr>
        <p:txBody>
          <a:bodyPr wrap="square" lIns="25400" tIns="25400" rIns="25400" bIns="25400" rtlCol="0" anchor="t">
            <a:normAutofit/>
          </a:bodyPr>
          <a:lstStyle/>
          <a:p>
            <a:pPr marL="0" indent="0" algn="l">
              <a:lnSpc>
                <a:spcPct val="112500"/>
              </a:lnSpc>
              <a:buNone/>
            </a:pPr>
            <a:r>
              <a:rPr lang="en-US" sz="1800" kern="0" spc="144" dirty="0">
                <a:solidFill>
                  <a:srgbClr val="97A3BD"/>
                </a:solidFill>
                <a:latin typeface="IBM Plex Mono" pitchFamily="34" charset="0"/>
                <a:ea typeface="IBM Plex Mono" pitchFamily="34" charset="-122"/>
                <a:cs typeface="IBM Plex Mono" pitchFamily="34" charset="-120"/>
              </a:rPr>
              <a:t>ConvergeSouth 2026</a:t>
            </a:r>
            <a:endParaRPr lang="en-US" sz="1800" dirty="0"/>
          </a:p>
        </p:txBody>
      </p:sp>
      <p:sp>
        <p:nvSpPr>
          <p:cNvPr id="12" name="Shape 9"/>
          <p:cNvSpPr/>
          <p:nvPr/>
        </p:nvSpPr>
        <p:spPr>
          <a:xfrm>
            <a:off x="15525750" y="9429750"/>
            <a:ext cx="1714500" cy="57150"/>
          </a:xfrm>
          <a:prstGeom prst="roundRect">
            <a:avLst>
              <a:gd name="adj" fmla="val 50000"/>
            </a:avLst>
          </a:prstGeom>
          <a:gradFill rotWithShape="1">
            <a:gsLst>
              <a:gs pos="0">
                <a:srgbClr val="89DCEB">
                  <a:alpha val="100000"/>
                </a:srgbClr>
              </a:gs>
              <a:gs pos="38000">
                <a:srgbClr val="74C7EC">
                  <a:alpha val="100000"/>
                </a:srgbClr>
              </a:gs>
              <a:gs pos="100000">
                <a:srgbClr val="7287FD">
                  <a:alpha val="100000"/>
                </a:srgbClr>
              </a:gs>
            </a:gsLst>
            <a:lin ang="0" scaled="0"/>
          </a:gradFill>
          <a:ln/>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gradFill rotWithShape="1">
            <a:gsLst>
              <a:gs pos="0">
                <a:srgbClr val="1D3064">
                  <a:alpha val="100000"/>
                </a:srgbClr>
              </a:gs>
              <a:gs pos="100000">
                <a:srgbClr val="131F42">
                  <a:alpha val="100000"/>
                </a:srgbClr>
              </a:gs>
            </a:gsLst>
            <a:lin ang="3600000" scaled="0"/>
          </a:gradFill>
          <a:ln/>
        </p:spPr>
        <p:txBody>
          <a:bodyPr/>
          <a:lstStyle/>
          <a:p>
            <a:endParaRPr lang="en-US"/>
          </a:p>
        </p:txBody>
      </p:sp>
      <p:sp>
        <p:nvSpPr>
          <p:cNvPr id="3" name="Shape 1"/>
          <p:cNvSpPr/>
          <p:nvPr/>
        </p:nvSpPr>
        <p:spPr>
          <a:xfrm>
            <a:off x="-1524000" y="5143500"/>
            <a:ext cx="8191500" cy="8191500"/>
          </a:xfrm>
          <a:prstGeom prst="ellipse">
            <a:avLst/>
          </a:prstGeom>
          <a:gradFill rotWithShape="1">
            <a:gsLst>
              <a:gs pos="0">
                <a:srgbClr val="7287FD">
                  <a:alpha val="28000"/>
                </a:srgbClr>
              </a:gs>
              <a:gs pos="45000">
                <a:srgbClr val="89DCEB">
                  <a:alpha val="8000"/>
                </a:srgbClr>
              </a:gs>
              <a:gs pos="70000">
                <a:srgbClr val="89DCEB">
                  <a:alpha val="0"/>
                </a:srgbClr>
              </a:gs>
            </a:gsLst>
            <a:path path="circle">
              <a:fillToRect l="50000" t="50000" r="50000" b="50000"/>
            </a:path>
          </a:gradFill>
          <a:ln/>
        </p:spPr>
        <p:txBody>
          <a:bodyPr/>
          <a:lstStyle/>
          <a:p>
            <a:endParaRPr lang="en-US"/>
          </a:p>
        </p:txBody>
      </p:sp>
      <p:sp>
        <p:nvSpPr>
          <p:cNvPr id="4" name="Text 2"/>
          <p:cNvSpPr/>
          <p:nvPr/>
        </p:nvSpPr>
        <p:spPr>
          <a:xfrm>
            <a:off x="952500" y="762000"/>
            <a:ext cx="18021300" cy="758130"/>
          </a:xfrm>
          <a:prstGeom prst="rect">
            <a:avLst/>
          </a:prstGeom>
          <a:noFill/>
          <a:ln/>
        </p:spPr>
        <p:txBody>
          <a:bodyPr wrap="square" lIns="25400" tIns="25400" rIns="25400" bIns="25400" rtlCol="0" anchor="t">
            <a:normAutofit lnSpcReduction="10000"/>
          </a:bodyPr>
          <a:lstStyle/>
          <a:p>
            <a:pPr marL="0" indent="0" algn="l">
              <a:lnSpc>
                <a:spcPct val="91084"/>
              </a:lnSpc>
              <a:buNone/>
            </a:pPr>
            <a:r>
              <a:rPr lang="en-US" sz="5400" b="1" kern="0" spc="-108" dirty="0">
                <a:solidFill>
                  <a:srgbClr val="FFFFFF"/>
                </a:solidFill>
                <a:latin typeface="Ubuntu" pitchFamily="34" charset="0"/>
                <a:ea typeface="Ubuntu" pitchFamily="34" charset="-122"/>
                <a:cs typeface="Ubuntu" pitchFamily="34" charset="-120"/>
              </a:rPr>
              <a:t>AI works best when business works first.</a:t>
            </a:r>
            <a:endParaRPr lang="en-US" sz="5400" dirty="0"/>
          </a:p>
        </p:txBody>
      </p:sp>
      <p:sp>
        <p:nvSpPr>
          <p:cNvPr id="5" name="Text 3"/>
          <p:cNvSpPr/>
          <p:nvPr/>
        </p:nvSpPr>
        <p:spPr>
          <a:xfrm>
            <a:off x="952500" y="1653480"/>
            <a:ext cx="18021300" cy="609600"/>
          </a:xfrm>
          <a:prstGeom prst="rect">
            <a:avLst/>
          </a:prstGeom>
          <a:noFill/>
          <a:ln/>
        </p:spPr>
        <p:txBody>
          <a:bodyPr wrap="square" lIns="25400" tIns="25400" rIns="25400" bIns="25400" rtlCol="0" anchor="t">
            <a:normAutofit/>
          </a:bodyPr>
          <a:lstStyle/>
          <a:p>
            <a:pPr marL="0" indent="0" algn="l">
              <a:lnSpc>
                <a:spcPct val="130435"/>
              </a:lnSpc>
              <a:buNone/>
            </a:pPr>
            <a:r>
              <a:rPr lang="en-US" sz="3000" dirty="0">
                <a:solidFill>
                  <a:srgbClr val="89DCEB"/>
                </a:solidFill>
                <a:latin typeface="Ubuntu" pitchFamily="34" charset="0"/>
                <a:ea typeface="Ubuntu" pitchFamily="34" charset="-122"/>
                <a:cs typeface="Ubuntu" pitchFamily="34" charset="-120"/>
              </a:rPr>
              <a:t>Flowchestra operationalizes AI.</a:t>
            </a:r>
            <a:endParaRPr lang="en-US" sz="3000" dirty="0"/>
          </a:p>
        </p:txBody>
      </p:sp>
      <p:sp>
        <p:nvSpPr>
          <p:cNvPr id="6" name="Text 4"/>
          <p:cNvSpPr/>
          <p:nvPr/>
        </p:nvSpPr>
        <p:spPr>
          <a:xfrm>
            <a:off x="952500" y="2396430"/>
            <a:ext cx="14249400" cy="398115"/>
          </a:xfrm>
          <a:prstGeom prst="rect">
            <a:avLst/>
          </a:prstGeom>
          <a:noFill/>
          <a:ln/>
        </p:spPr>
        <p:txBody>
          <a:bodyPr wrap="square" lIns="25400" tIns="25400" rIns="25400" bIns="25400" rtlCol="0" anchor="t">
            <a:normAutofit/>
          </a:bodyPr>
          <a:lstStyle/>
          <a:p>
            <a:pPr marL="0" indent="0" algn="l">
              <a:lnSpc>
                <a:spcPct val="108000"/>
              </a:lnSpc>
              <a:buNone/>
            </a:pPr>
            <a:r>
              <a:rPr lang="en-US" sz="2025" dirty="0">
                <a:solidFill>
                  <a:srgbClr val="C3CCDD"/>
                </a:solidFill>
                <a:latin typeface="IBM Plex Sans" pitchFamily="34" charset="0"/>
                <a:ea typeface="IBM Plex Sans" pitchFamily="34" charset="-122"/>
                <a:cs typeface="IBM Plex Sans" pitchFamily="34" charset="-120"/>
              </a:rPr>
              <a:t>Flowchestra turns fragmented AI adoption into governed, accountable, repeatable business execution.</a:t>
            </a:r>
            <a:endParaRPr lang="en-US" sz="2025" dirty="0"/>
          </a:p>
        </p:txBody>
      </p:sp>
      <p:sp>
        <p:nvSpPr>
          <p:cNvPr id="7" name="Shape 5"/>
          <p:cNvSpPr/>
          <p:nvPr/>
        </p:nvSpPr>
        <p:spPr>
          <a:xfrm>
            <a:off x="952500" y="3137446"/>
            <a:ext cx="5257800" cy="3013621"/>
          </a:xfrm>
          <a:prstGeom prst="roundRect">
            <a:avLst>
              <a:gd name="adj" fmla="val 4425"/>
            </a:avLst>
          </a:prstGeom>
          <a:solidFill>
            <a:srgbClr val="FFFFFF">
              <a:alpha val="6000"/>
            </a:srgbClr>
          </a:solidFill>
          <a:ln w="9525">
            <a:solidFill>
              <a:srgbClr val="FFFFFF">
                <a:alpha val="14000"/>
              </a:srgbClr>
            </a:solidFill>
            <a:prstDash val="solid"/>
          </a:ln>
        </p:spPr>
        <p:txBody>
          <a:bodyPr/>
          <a:lstStyle/>
          <a:p>
            <a:endParaRPr lang="en-US"/>
          </a:p>
        </p:txBody>
      </p:sp>
      <p:sp>
        <p:nvSpPr>
          <p:cNvPr id="8" name="Text 6"/>
          <p:cNvSpPr/>
          <p:nvPr/>
        </p:nvSpPr>
        <p:spPr>
          <a:xfrm>
            <a:off x="1285875" y="3432721"/>
            <a:ext cx="5050155" cy="381000"/>
          </a:xfrm>
          <a:prstGeom prst="rect">
            <a:avLst/>
          </a:prstGeom>
          <a:noFill/>
          <a:ln/>
        </p:spPr>
        <p:txBody>
          <a:bodyPr wrap="square" lIns="25400" tIns="25400" rIns="25400" bIns="25400" rtlCol="0" anchor="t">
            <a:normAutofit/>
          </a:bodyPr>
          <a:lstStyle/>
          <a:p>
            <a:pPr marL="0" indent="0" algn="l">
              <a:lnSpc>
                <a:spcPct val="112500"/>
              </a:lnSpc>
              <a:buNone/>
            </a:pPr>
            <a:r>
              <a:rPr lang="en-US" sz="1800" kern="0" spc="252" dirty="0">
                <a:solidFill>
                  <a:srgbClr val="89DCEB"/>
                </a:solidFill>
                <a:latin typeface="IBM Plex Mono" pitchFamily="34" charset="0"/>
                <a:ea typeface="IBM Plex Mono" pitchFamily="34" charset="-122"/>
                <a:cs typeface="IBM Plex Mono" pitchFamily="34" charset="-120"/>
              </a:rPr>
              <a:t>CAPITAL</a:t>
            </a:r>
            <a:endParaRPr lang="en-US" sz="1800" dirty="0"/>
          </a:p>
        </p:txBody>
      </p:sp>
      <p:sp>
        <p:nvSpPr>
          <p:cNvPr id="9" name="Text 7"/>
          <p:cNvSpPr/>
          <p:nvPr/>
        </p:nvSpPr>
        <p:spPr>
          <a:xfrm>
            <a:off x="1285875" y="3889921"/>
            <a:ext cx="5050155" cy="466725"/>
          </a:xfrm>
          <a:prstGeom prst="rect">
            <a:avLst/>
          </a:prstGeom>
          <a:noFill/>
          <a:ln/>
        </p:spPr>
        <p:txBody>
          <a:bodyPr wrap="square" lIns="25400" tIns="25400" rIns="25400" bIns="25400" rtlCol="0" anchor="t">
            <a:normAutofit/>
          </a:bodyPr>
          <a:lstStyle/>
          <a:p>
            <a:pPr marL="0" indent="0" algn="l">
              <a:lnSpc>
                <a:spcPct val="128571"/>
              </a:lnSpc>
              <a:buNone/>
            </a:pPr>
            <a:r>
              <a:rPr lang="en-US" sz="2250" b="1" dirty="0">
                <a:solidFill>
                  <a:srgbClr val="FFFFFF"/>
                </a:solidFill>
                <a:latin typeface="Ubuntu" pitchFamily="34" charset="0"/>
                <a:ea typeface="Ubuntu" pitchFamily="34" charset="-122"/>
                <a:cs typeface="Ubuntu" pitchFamily="34" charset="-120"/>
              </a:rPr>
              <a:t>Raising $1M</a:t>
            </a:r>
            <a:endParaRPr lang="en-US" sz="2250" dirty="0"/>
          </a:p>
        </p:txBody>
      </p:sp>
      <p:sp>
        <p:nvSpPr>
          <p:cNvPr id="10" name="Text 8"/>
          <p:cNvSpPr/>
          <p:nvPr/>
        </p:nvSpPr>
        <p:spPr>
          <a:xfrm>
            <a:off x="1285875" y="4432846"/>
            <a:ext cx="4728782" cy="1032421"/>
          </a:xfrm>
          <a:prstGeom prst="rect">
            <a:avLst/>
          </a:prstGeom>
          <a:noFill/>
          <a:ln/>
        </p:spPr>
        <p:txBody>
          <a:bodyPr wrap="square" lIns="25400" tIns="25400" rIns="25400" bIns="25400" rtlCol="0" anchor="t">
            <a:normAutofit/>
          </a:bodyPr>
          <a:lstStyle/>
          <a:p>
            <a:pPr marL="0" indent="0" algn="l">
              <a:lnSpc>
                <a:spcPct val="108750"/>
              </a:lnSpc>
              <a:buNone/>
            </a:pPr>
            <a:r>
              <a:rPr lang="en-US" sz="1800" dirty="0">
                <a:solidFill>
                  <a:srgbClr val="C3CCDD"/>
                </a:solidFill>
                <a:latin typeface="IBM Plex Sans" pitchFamily="34" charset="0"/>
                <a:ea typeface="IBM Plex Sans" pitchFamily="34" charset="-122"/>
                <a:cs typeface="IBM Plex Sans" pitchFamily="34" charset="-120"/>
              </a:rPr>
              <a:t>Accelerating enterprise readiness: security, compliance, product maturity, customer success, and commercialization</a:t>
            </a:r>
            <a:endParaRPr lang="en-US" sz="1800" dirty="0"/>
          </a:p>
        </p:txBody>
      </p:sp>
      <p:sp>
        <p:nvSpPr>
          <p:cNvPr id="11" name="Shape 9"/>
          <p:cNvSpPr/>
          <p:nvPr/>
        </p:nvSpPr>
        <p:spPr>
          <a:xfrm>
            <a:off x="6515100" y="3137446"/>
            <a:ext cx="5257800" cy="3013621"/>
          </a:xfrm>
          <a:prstGeom prst="roundRect">
            <a:avLst>
              <a:gd name="adj" fmla="val 4425"/>
            </a:avLst>
          </a:prstGeom>
          <a:solidFill>
            <a:srgbClr val="FFFFFF">
              <a:alpha val="6000"/>
            </a:srgbClr>
          </a:solidFill>
          <a:ln w="9525">
            <a:solidFill>
              <a:srgbClr val="FFFFFF">
                <a:alpha val="14000"/>
              </a:srgbClr>
            </a:solidFill>
            <a:prstDash val="solid"/>
          </a:ln>
        </p:spPr>
        <p:txBody>
          <a:bodyPr/>
          <a:lstStyle/>
          <a:p>
            <a:endParaRPr lang="en-US"/>
          </a:p>
        </p:txBody>
      </p:sp>
      <p:sp>
        <p:nvSpPr>
          <p:cNvPr id="12" name="Text 10"/>
          <p:cNvSpPr/>
          <p:nvPr/>
        </p:nvSpPr>
        <p:spPr>
          <a:xfrm>
            <a:off x="6848475" y="3432721"/>
            <a:ext cx="5050155" cy="381000"/>
          </a:xfrm>
          <a:prstGeom prst="rect">
            <a:avLst/>
          </a:prstGeom>
          <a:noFill/>
          <a:ln/>
        </p:spPr>
        <p:txBody>
          <a:bodyPr wrap="square" lIns="25400" tIns="25400" rIns="25400" bIns="25400" rtlCol="0" anchor="t">
            <a:normAutofit/>
          </a:bodyPr>
          <a:lstStyle/>
          <a:p>
            <a:pPr marL="0" indent="0" algn="l">
              <a:lnSpc>
                <a:spcPct val="112500"/>
              </a:lnSpc>
              <a:buNone/>
            </a:pPr>
            <a:r>
              <a:rPr lang="en-US" sz="1800" kern="0" spc="252" dirty="0">
                <a:solidFill>
                  <a:srgbClr val="89DCEB"/>
                </a:solidFill>
                <a:latin typeface="IBM Plex Mono" pitchFamily="34" charset="0"/>
                <a:ea typeface="IBM Plex Mono" pitchFamily="34" charset="-122"/>
                <a:cs typeface="IBM Plex Mono" pitchFamily="34" charset="-120"/>
              </a:rPr>
              <a:t>CUSTOMERS</a:t>
            </a:r>
            <a:endParaRPr lang="en-US" sz="1800" dirty="0"/>
          </a:p>
        </p:txBody>
      </p:sp>
      <p:sp>
        <p:nvSpPr>
          <p:cNvPr id="13" name="Text 11"/>
          <p:cNvSpPr/>
          <p:nvPr/>
        </p:nvSpPr>
        <p:spPr>
          <a:xfrm>
            <a:off x="6848475" y="3889921"/>
            <a:ext cx="4728782" cy="895350"/>
          </a:xfrm>
          <a:prstGeom prst="rect">
            <a:avLst/>
          </a:prstGeom>
          <a:noFill/>
          <a:ln/>
        </p:spPr>
        <p:txBody>
          <a:bodyPr wrap="square" lIns="25400" tIns="25400" rIns="25400" bIns="25400" rtlCol="0" anchor="t">
            <a:normAutofit lnSpcReduction="10000"/>
          </a:bodyPr>
          <a:lstStyle/>
          <a:p>
            <a:pPr marL="0" indent="0" algn="l">
              <a:lnSpc>
                <a:spcPct val="128571"/>
              </a:lnSpc>
              <a:buNone/>
            </a:pPr>
            <a:r>
              <a:rPr lang="en-US" sz="2250" b="1" dirty="0">
                <a:solidFill>
                  <a:srgbClr val="FFFFFF"/>
                </a:solidFill>
                <a:latin typeface="Ubuntu" pitchFamily="34" charset="0"/>
                <a:ea typeface="Ubuntu" pitchFamily="34" charset="-122"/>
                <a:cs typeface="Ubuntu" pitchFamily="34" charset="-120"/>
              </a:rPr>
              <a:t>Regulated and operationally complex organizations</a:t>
            </a:r>
            <a:endParaRPr lang="en-US" sz="2250" dirty="0"/>
          </a:p>
        </p:txBody>
      </p:sp>
      <p:sp>
        <p:nvSpPr>
          <p:cNvPr id="14" name="Text 12"/>
          <p:cNvSpPr/>
          <p:nvPr/>
        </p:nvSpPr>
        <p:spPr>
          <a:xfrm>
            <a:off x="6848475" y="4861471"/>
            <a:ext cx="4728782" cy="1032421"/>
          </a:xfrm>
          <a:prstGeom prst="rect">
            <a:avLst/>
          </a:prstGeom>
          <a:noFill/>
          <a:ln/>
        </p:spPr>
        <p:txBody>
          <a:bodyPr wrap="square" lIns="25400" tIns="25400" rIns="25400" bIns="25400" rtlCol="0" anchor="t">
            <a:normAutofit/>
          </a:bodyPr>
          <a:lstStyle/>
          <a:p>
            <a:pPr marL="0" indent="0" algn="l">
              <a:lnSpc>
                <a:spcPct val="108750"/>
              </a:lnSpc>
              <a:buNone/>
            </a:pPr>
            <a:r>
              <a:rPr lang="en-US" sz="1800" dirty="0">
                <a:solidFill>
                  <a:srgbClr val="C3CCDD"/>
                </a:solidFill>
                <a:latin typeface="IBM Plex Sans" pitchFamily="34" charset="0"/>
                <a:ea typeface="IBM Plex Sans" pitchFamily="34" charset="-122"/>
                <a:cs typeface="IBM Plex Sans" pitchFamily="34" charset="-120"/>
              </a:rPr>
              <a:t>Ready to operationalize real AI workflows with measurable outcomes and reduced operational risk.</a:t>
            </a:r>
            <a:endParaRPr lang="en-US" sz="1800" dirty="0"/>
          </a:p>
        </p:txBody>
      </p:sp>
      <p:sp>
        <p:nvSpPr>
          <p:cNvPr id="15" name="Shape 13"/>
          <p:cNvSpPr/>
          <p:nvPr/>
        </p:nvSpPr>
        <p:spPr>
          <a:xfrm>
            <a:off x="12077700" y="3137446"/>
            <a:ext cx="5257800" cy="3013621"/>
          </a:xfrm>
          <a:prstGeom prst="roundRect">
            <a:avLst>
              <a:gd name="adj" fmla="val 4425"/>
            </a:avLst>
          </a:prstGeom>
          <a:solidFill>
            <a:srgbClr val="FFFFFF">
              <a:alpha val="6000"/>
            </a:srgbClr>
          </a:solidFill>
          <a:ln w="9525">
            <a:solidFill>
              <a:srgbClr val="FFFFFF">
                <a:alpha val="14000"/>
              </a:srgbClr>
            </a:solidFill>
            <a:prstDash val="solid"/>
          </a:ln>
        </p:spPr>
        <p:txBody>
          <a:bodyPr/>
          <a:lstStyle/>
          <a:p>
            <a:endParaRPr lang="en-US"/>
          </a:p>
        </p:txBody>
      </p:sp>
      <p:sp>
        <p:nvSpPr>
          <p:cNvPr id="16" name="Text 14"/>
          <p:cNvSpPr/>
          <p:nvPr/>
        </p:nvSpPr>
        <p:spPr>
          <a:xfrm>
            <a:off x="12411075" y="3432721"/>
            <a:ext cx="5050155" cy="381000"/>
          </a:xfrm>
          <a:prstGeom prst="rect">
            <a:avLst/>
          </a:prstGeom>
          <a:noFill/>
          <a:ln/>
        </p:spPr>
        <p:txBody>
          <a:bodyPr wrap="square" lIns="25400" tIns="25400" rIns="25400" bIns="25400" rtlCol="0" anchor="t">
            <a:normAutofit/>
          </a:bodyPr>
          <a:lstStyle/>
          <a:p>
            <a:pPr marL="0" indent="0" algn="l">
              <a:lnSpc>
                <a:spcPct val="112500"/>
              </a:lnSpc>
              <a:buNone/>
            </a:pPr>
            <a:r>
              <a:rPr lang="en-US" sz="1800" kern="0" spc="252" dirty="0">
                <a:solidFill>
                  <a:srgbClr val="89DCEB"/>
                </a:solidFill>
                <a:latin typeface="IBM Plex Mono" pitchFamily="34" charset="0"/>
                <a:ea typeface="IBM Plex Mono" pitchFamily="34" charset="-122"/>
                <a:cs typeface="IBM Plex Mono" pitchFamily="34" charset="-120"/>
              </a:rPr>
              <a:t>AI SERVICE PROVIDERS</a:t>
            </a:r>
            <a:endParaRPr lang="en-US" sz="1800" dirty="0"/>
          </a:p>
        </p:txBody>
      </p:sp>
      <p:sp>
        <p:nvSpPr>
          <p:cNvPr id="17" name="Text 15"/>
          <p:cNvSpPr/>
          <p:nvPr/>
        </p:nvSpPr>
        <p:spPr>
          <a:xfrm>
            <a:off x="12411075" y="3889921"/>
            <a:ext cx="4728782" cy="895350"/>
          </a:xfrm>
          <a:prstGeom prst="rect">
            <a:avLst/>
          </a:prstGeom>
          <a:noFill/>
          <a:ln/>
        </p:spPr>
        <p:txBody>
          <a:bodyPr wrap="square" lIns="25400" tIns="25400" rIns="25400" bIns="25400" rtlCol="0" anchor="t">
            <a:normAutofit lnSpcReduction="10000"/>
          </a:bodyPr>
          <a:lstStyle/>
          <a:p>
            <a:pPr marL="0" indent="0" algn="l">
              <a:lnSpc>
                <a:spcPct val="128571"/>
              </a:lnSpc>
              <a:buNone/>
            </a:pPr>
            <a:r>
              <a:rPr lang="en-US" sz="2250" b="1" dirty="0">
                <a:solidFill>
                  <a:srgbClr val="FFFFFF"/>
                </a:solidFill>
                <a:latin typeface="Ubuntu" pitchFamily="34" charset="0"/>
                <a:ea typeface="Ubuntu" pitchFamily="34" charset="-122"/>
                <a:cs typeface="Ubuntu" pitchFamily="34" charset="-120"/>
              </a:rPr>
              <a:t>MSPs, AI consultancies, systems integrators, governance firms</a:t>
            </a:r>
            <a:endParaRPr lang="en-US" sz="2250" dirty="0"/>
          </a:p>
        </p:txBody>
      </p:sp>
      <p:sp>
        <p:nvSpPr>
          <p:cNvPr id="18" name="Text 16"/>
          <p:cNvSpPr/>
          <p:nvPr/>
        </p:nvSpPr>
        <p:spPr>
          <a:xfrm>
            <a:off x="12411075" y="4861471"/>
            <a:ext cx="4728782" cy="1032421"/>
          </a:xfrm>
          <a:prstGeom prst="rect">
            <a:avLst/>
          </a:prstGeom>
          <a:noFill/>
          <a:ln/>
        </p:spPr>
        <p:txBody>
          <a:bodyPr wrap="square" lIns="25400" tIns="25400" rIns="25400" bIns="25400" rtlCol="0" anchor="t">
            <a:normAutofit/>
          </a:bodyPr>
          <a:lstStyle/>
          <a:p>
            <a:pPr marL="0" indent="0" algn="l">
              <a:lnSpc>
                <a:spcPct val="108750"/>
              </a:lnSpc>
              <a:buNone/>
            </a:pPr>
            <a:r>
              <a:rPr lang="en-US" sz="1800" dirty="0">
                <a:solidFill>
                  <a:srgbClr val="C3CCDD"/>
                </a:solidFill>
                <a:latin typeface="IBM Plex Sans" pitchFamily="34" charset="0"/>
                <a:ea typeface="IBM Plex Sans" pitchFamily="34" charset="-122"/>
                <a:cs typeface="IBM Plex Sans" pitchFamily="34" charset="-120"/>
              </a:rPr>
              <a:t>Ready to operationalize AI for clients at scale, expand service revenue, and create new client opportunities.</a:t>
            </a:r>
            <a:endParaRPr lang="en-US" sz="1800" dirty="0"/>
          </a:p>
        </p:txBody>
      </p:sp>
      <p:sp>
        <p:nvSpPr>
          <p:cNvPr id="19" name="Shape 17"/>
          <p:cNvSpPr/>
          <p:nvPr/>
        </p:nvSpPr>
        <p:spPr>
          <a:xfrm>
            <a:off x="952500" y="7743825"/>
            <a:ext cx="16383000" cy="9525"/>
          </a:xfrm>
          <a:prstGeom prst="rect">
            <a:avLst/>
          </a:prstGeom>
          <a:solidFill>
            <a:srgbClr val="FFFFFF">
              <a:alpha val="14000"/>
            </a:srgbClr>
          </a:solidFill>
          <a:ln/>
        </p:spPr>
        <p:txBody>
          <a:bodyPr/>
          <a:lstStyle/>
          <a:p>
            <a:endParaRPr lang="en-US"/>
          </a:p>
        </p:txBody>
      </p:sp>
      <p:sp>
        <p:nvSpPr>
          <p:cNvPr id="20" name="Text 18"/>
          <p:cNvSpPr/>
          <p:nvPr/>
        </p:nvSpPr>
        <p:spPr>
          <a:xfrm>
            <a:off x="952500" y="8570714"/>
            <a:ext cx="6590348" cy="523875"/>
          </a:xfrm>
          <a:prstGeom prst="rect">
            <a:avLst/>
          </a:prstGeom>
          <a:noFill/>
          <a:ln/>
        </p:spPr>
        <p:txBody>
          <a:bodyPr wrap="square" lIns="25400" tIns="25400" rIns="25400" bIns="25400" rtlCol="0" anchor="t">
            <a:normAutofit/>
          </a:bodyPr>
          <a:lstStyle/>
          <a:p>
            <a:pPr marL="0" indent="0" algn="l">
              <a:lnSpc>
                <a:spcPct val="130769"/>
              </a:lnSpc>
              <a:buNone/>
            </a:pPr>
            <a:r>
              <a:rPr lang="en-US" sz="2550" dirty="0">
                <a:solidFill>
                  <a:srgbClr val="C3CCDD"/>
                </a:solidFill>
                <a:latin typeface="Ubuntu" pitchFamily="34" charset="0"/>
                <a:ea typeface="Ubuntu" pitchFamily="34" charset="-122"/>
                <a:cs typeface="Ubuntu" pitchFamily="34" charset="-120"/>
              </a:rPr>
              <a:t>The risk isn't AI.</a:t>
            </a:r>
            <a:endParaRPr lang="en-US" sz="2550" dirty="0"/>
          </a:p>
        </p:txBody>
      </p:sp>
      <p:sp>
        <p:nvSpPr>
          <p:cNvPr id="21" name="Text 19"/>
          <p:cNvSpPr/>
          <p:nvPr/>
        </p:nvSpPr>
        <p:spPr>
          <a:xfrm>
            <a:off x="952500" y="9094589"/>
            <a:ext cx="6590348" cy="582811"/>
          </a:xfrm>
          <a:prstGeom prst="rect">
            <a:avLst/>
          </a:prstGeom>
          <a:noFill/>
          <a:ln/>
        </p:spPr>
        <p:txBody>
          <a:bodyPr wrap="square" lIns="25400" tIns="25400" rIns="25400" bIns="25400" rtlCol="0" anchor="t">
            <a:normAutofit lnSpcReduction="10000"/>
          </a:bodyPr>
          <a:lstStyle/>
          <a:p>
            <a:pPr marL="0" indent="0" algn="l">
              <a:lnSpc>
                <a:spcPct val="96949"/>
              </a:lnSpc>
              <a:buNone/>
            </a:pPr>
            <a:r>
              <a:rPr lang="en-US" sz="3900" b="1" dirty="0">
                <a:solidFill>
                  <a:srgbClr val="FFFFFF"/>
                </a:solidFill>
                <a:latin typeface="Ubuntu" pitchFamily="34" charset="0"/>
                <a:ea typeface="Ubuntu" pitchFamily="34" charset="-122"/>
                <a:cs typeface="Ubuntu" pitchFamily="34" charset="-120"/>
              </a:rPr>
              <a:t>The risk is unmanaged AI.</a:t>
            </a:r>
            <a:endParaRPr lang="en-US" sz="3900" dirty="0"/>
          </a:p>
        </p:txBody>
      </p:sp>
      <p:sp>
        <p:nvSpPr>
          <p:cNvPr id="22" name="Shape 20"/>
          <p:cNvSpPr/>
          <p:nvPr/>
        </p:nvSpPr>
        <p:spPr>
          <a:xfrm>
            <a:off x="9667429" y="8077200"/>
            <a:ext cx="4810571" cy="1562100"/>
          </a:xfrm>
          <a:prstGeom prst="roundRect">
            <a:avLst>
              <a:gd name="adj" fmla="val 8537"/>
            </a:avLst>
          </a:prstGeom>
          <a:solidFill>
            <a:srgbClr val="FFFFFF">
              <a:alpha val="6000"/>
            </a:srgbClr>
          </a:solidFill>
          <a:ln w="9525">
            <a:solidFill>
              <a:srgbClr val="FFFFFF">
                <a:alpha val="14000"/>
              </a:srgbClr>
            </a:solidFill>
            <a:prstDash val="solid"/>
          </a:ln>
        </p:spPr>
        <p:txBody>
          <a:bodyPr/>
          <a:lstStyle/>
          <a:p>
            <a:endParaRPr lang="en-US"/>
          </a:p>
        </p:txBody>
      </p:sp>
      <p:sp>
        <p:nvSpPr>
          <p:cNvPr id="23" name="Shape 21"/>
          <p:cNvSpPr/>
          <p:nvPr/>
        </p:nvSpPr>
        <p:spPr>
          <a:xfrm>
            <a:off x="9905554" y="8258175"/>
            <a:ext cx="1200150" cy="1200150"/>
          </a:xfrm>
          <a:prstGeom prst="roundRect">
            <a:avLst>
              <a:gd name="adj" fmla="val 6349"/>
            </a:avLst>
          </a:prstGeom>
          <a:solidFill>
            <a:srgbClr val="FFFFFF"/>
          </a:solidFill>
          <a:ln/>
        </p:spPr>
        <p:txBody>
          <a:bodyPr/>
          <a:lstStyle/>
          <a:p>
            <a:endParaRPr lang="en-US"/>
          </a:p>
        </p:txBody>
      </p:sp>
      <p:pic>
        <p:nvPicPr>
          <p:cNvPr id="24" name="Image 0" descr="preencoded.png"/>
          <p:cNvPicPr>
            <a:picLocks noChangeAspect="1"/>
          </p:cNvPicPr>
          <p:nvPr/>
        </p:nvPicPr>
        <p:blipFill>
          <a:blip r:embed="rId3"/>
          <a:stretch>
            <a:fillRect/>
          </a:stretch>
        </p:blipFill>
        <p:spPr>
          <a:xfrm>
            <a:off x="9905554" y="8258175"/>
            <a:ext cx="1200150" cy="1200150"/>
          </a:xfrm>
          <a:prstGeom prst="rect">
            <a:avLst/>
          </a:prstGeom>
        </p:spPr>
      </p:pic>
      <p:sp>
        <p:nvSpPr>
          <p:cNvPr id="25" name="Text 22"/>
          <p:cNvSpPr/>
          <p:nvPr/>
        </p:nvSpPr>
        <p:spPr>
          <a:xfrm>
            <a:off x="11277154" y="8500616"/>
            <a:ext cx="3258994" cy="381000"/>
          </a:xfrm>
          <a:prstGeom prst="rect">
            <a:avLst/>
          </a:prstGeom>
          <a:noFill/>
          <a:ln/>
        </p:spPr>
        <p:txBody>
          <a:bodyPr wrap="square" lIns="25400" tIns="25400" rIns="25400" bIns="25400" rtlCol="0" anchor="t">
            <a:normAutofit/>
          </a:bodyPr>
          <a:lstStyle/>
          <a:p>
            <a:pPr marL="0" indent="0" algn="l">
              <a:lnSpc>
                <a:spcPct val="112500"/>
              </a:lnSpc>
              <a:buNone/>
            </a:pPr>
            <a:r>
              <a:rPr lang="en-US" sz="1800" kern="0" spc="216" dirty="0">
                <a:solidFill>
                  <a:srgbClr val="89DCEB"/>
                </a:solidFill>
                <a:latin typeface="IBM Plex Mono" pitchFamily="34" charset="0"/>
                <a:ea typeface="IBM Plex Mono" pitchFamily="34" charset="-122"/>
                <a:cs typeface="IBM Plex Mono" pitchFamily="34" charset="-120"/>
              </a:rPr>
              <a:t>INVESTOR RELATIONS</a:t>
            </a:r>
            <a:endParaRPr lang="en-US" sz="1800" dirty="0"/>
          </a:p>
        </p:txBody>
      </p:sp>
      <p:sp>
        <p:nvSpPr>
          <p:cNvPr id="26" name="Text 23"/>
          <p:cNvSpPr/>
          <p:nvPr/>
        </p:nvSpPr>
        <p:spPr>
          <a:xfrm>
            <a:off x="11277154" y="8881616"/>
            <a:ext cx="3258994" cy="372368"/>
          </a:xfrm>
          <a:prstGeom prst="rect">
            <a:avLst/>
          </a:prstGeom>
          <a:noFill/>
          <a:ln/>
        </p:spPr>
        <p:txBody>
          <a:bodyPr wrap="square" lIns="25400" tIns="25400" rIns="25400" bIns="25400" rtlCol="0" anchor="t">
            <a:normAutofit/>
          </a:bodyPr>
          <a:lstStyle/>
          <a:p>
            <a:pPr marL="0" indent="0" algn="l">
              <a:lnSpc>
                <a:spcPct val="103235"/>
              </a:lnSpc>
              <a:buNone/>
            </a:pPr>
            <a:r>
              <a:rPr lang="en-US" sz="1950" dirty="0">
                <a:solidFill>
                  <a:srgbClr val="C3CCDD"/>
                </a:solidFill>
                <a:latin typeface="IBM Plex Sans" pitchFamily="34" charset="0"/>
                <a:ea typeface="IBM Plex Sans" pitchFamily="34" charset="-122"/>
                <a:cs typeface="IBM Plex Sans" pitchFamily="34" charset="-120"/>
              </a:rPr>
              <a:t>Learn more or connect</a:t>
            </a:r>
            <a:endParaRPr lang="en-US" sz="1950" dirty="0"/>
          </a:p>
        </p:txBody>
      </p:sp>
      <p:pic>
        <p:nvPicPr>
          <p:cNvPr id="27" name="Image 1" descr="preencoded.png"/>
          <p:cNvPicPr>
            <a:picLocks noChangeAspect="1"/>
          </p:cNvPicPr>
          <p:nvPr/>
        </p:nvPicPr>
        <p:blipFill>
          <a:blip r:embed="rId4"/>
          <a:stretch>
            <a:fillRect/>
          </a:stretch>
        </p:blipFill>
        <p:spPr>
          <a:xfrm>
            <a:off x="14782800" y="8113663"/>
            <a:ext cx="2552700" cy="668387"/>
          </a:xfrm>
          <a:prstGeom prst="rect">
            <a:avLst/>
          </a:prstGeom>
        </p:spPr>
      </p:pic>
      <p:sp>
        <p:nvSpPr>
          <p:cNvPr id="28" name="Text 24"/>
          <p:cNvSpPr/>
          <p:nvPr/>
        </p:nvSpPr>
        <p:spPr>
          <a:xfrm>
            <a:off x="14807505" y="8896350"/>
            <a:ext cx="2527995" cy="781050"/>
          </a:xfrm>
          <a:prstGeom prst="rect">
            <a:avLst/>
          </a:prstGeom>
          <a:noFill/>
          <a:ln/>
        </p:spPr>
        <p:txBody>
          <a:bodyPr wrap="square" lIns="25400" tIns="25400" rIns="25400" bIns="25400" rtlCol="0" anchor="t">
            <a:normAutofit/>
          </a:bodyPr>
          <a:lstStyle/>
          <a:p>
            <a:pPr marL="0" indent="0" algn="r">
              <a:lnSpc>
                <a:spcPct val="114706"/>
              </a:lnSpc>
              <a:buNone/>
            </a:pPr>
            <a:r>
              <a:rPr lang="en-US" sz="1950" kern="0" spc="117" dirty="0">
                <a:solidFill>
                  <a:srgbClr val="97A3BD"/>
                </a:solidFill>
                <a:latin typeface="IBM Plex Mono" pitchFamily="34" charset="0"/>
                <a:ea typeface="IBM Plex Mono" pitchFamily="34" charset="-122"/>
                <a:cs typeface="IBM Plex Mono" pitchFamily="34" charset="-120"/>
              </a:rPr>
              <a:t>flowchestra.com Raum Sandoval</a:t>
            </a:r>
            <a:endParaRPr lang="en-US" sz="19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7FB"/>
        </a:solidFill>
        <a:effectLst/>
      </p:bgPr>
    </p:bg>
    <p:spTree>
      <p:nvGrpSpPr>
        <p:cNvPr id="1" name=""/>
        <p:cNvGrpSpPr/>
        <p:nvPr/>
      </p:nvGrpSpPr>
      <p:grpSpPr>
        <a:xfrm>
          <a:off x="0" y="0"/>
          <a:ext cx="0" cy="0"/>
          <a:chOff x="0" y="0"/>
          <a:chExt cx="0" cy="0"/>
        </a:xfrm>
      </p:grpSpPr>
      <p:sp>
        <p:nvSpPr>
          <p:cNvPr id="2" name="Text 0"/>
          <p:cNvSpPr/>
          <p:nvPr/>
        </p:nvSpPr>
        <p:spPr>
          <a:xfrm>
            <a:off x="952500" y="762000"/>
            <a:ext cx="18021300" cy="381000"/>
          </a:xfrm>
          <a:prstGeom prst="rect">
            <a:avLst/>
          </a:prstGeom>
          <a:noFill/>
          <a:ln/>
        </p:spPr>
        <p:txBody>
          <a:bodyPr wrap="square" lIns="25400" tIns="25400" rIns="25400" bIns="25400" rtlCol="0" anchor="t">
            <a:normAutofit/>
          </a:bodyPr>
          <a:lstStyle/>
          <a:p>
            <a:pPr marL="0" indent="0" algn="l">
              <a:lnSpc>
                <a:spcPct val="112500"/>
              </a:lnSpc>
              <a:buNone/>
            </a:pPr>
            <a:r>
              <a:rPr lang="en-US" sz="1800" kern="0" spc="252" dirty="0">
                <a:solidFill>
                  <a:srgbClr val="5A6CF0"/>
                </a:solidFill>
                <a:latin typeface="IBM Plex Mono" pitchFamily="34" charset="0"/>
                <a:ea typeface="IBM Plex Mono" pitchFamily="34" charset="-122"/>
                <a:cs typeface="IBM Plex Mono" pitchFamily="34" charset="-120"/>
              </a:rPr>
              <a:t>THE PROBLEM</a:t>
            </a:r>
            <a:endParaRPr lang="en-US" sz="1800" dirty="0"/>
          </a:p>
        </p:txBody>
      </p:sp>
      <p:sp>
        <p:nvSpPr>
          <p:cNvPr id="3" name="Text 1"/>
          <p:cNvSpPr/>
          <p:nvPr/>
        </p:nvSpPr>
        <p:spPr>
          <a:xfrm>
            <a:off x="952500" y="1276350"/>
            <a:ext cx="18021300" cy="718096"/>
          </a:xfrm>
          <a:prstGeom prst="rect">
            <a:avLst/>
          </a:prstGeom>
          <a:noFill/>
          <a:ln/>
        </p:spPr>
        <p:txBody>
          <a:bodyPr wrap="square" lIns="25400" tIns="25400" rIns="25400" bIns="25400" rtlCol="0" anchor="t">
            <a:normAutofit lnSpcReduction="10000"/>
          </a:bodyPr>
          <a:lstStyle/>
          <a:p>
            <a:pPr marL="0" indent="0" algn="l">
              <a:lnSpc>
                <a:spcPct val="91538"/>
              </a:lnSpc>
              <a:buNone/>
            </a:pPr>
            <a:r>
              <a:rPr lang="en-US" sz="5100" b="1" kern="0" spc="-102" dirty="0">
                <a:solidFill>
                  <a:srgbClr val="1D3064"/>
                </a:solidFill>
                <a:latin typeface="Ubuntu" pitchFamily="34" charset="0"/>
                <a:ea typeface="Ubuntu" pitchFamily="34" charset="-122"/>
                <a:cs typeface="Ubuntu" pitchFamily="34" charset="-120"/>
              </a:rPr>
              <a:t>AI Chaos Is Already Inside the Business</a:t>
            </a:r>
            <a:endParaRPr lang="en-US" sz="5100" dirty="0"/>
          </a:p>
        </p:txBody>
      </p:sp>
      <p:sp>
        <p:nvSpPr>
          <p:cNvPr id="4" name="Text 2"/>
          <p:cNvSpPr/>
          <p:nvPr/>
        </p:nvSpPr>
        <p:spPr>
          <a:xfrm>
            <a:off x="952500" y="2127796"/>
            <a:ext cx="12165330" cy="809625"/>
          </a:xfrm>
          <a:prstGeom prst="rect">
            <a:avLst/>
          </a:prstGeom>
          <a:noFill/>
          <a:ln/>
        </p:spPr>
        <p:txBody>
          <a:bodyPr wrap="square" lIns="25400" tIns="25400" rIns="25400" bIns="25400" rtlCol="0" anchor="t">
            <a:normAutofit/>
          </a:bodyPr>
          <a:lstStyle/>
          <a:p>
            <a:pPr marL="0" indent="0" algn="l">
              <a:lnSpc>
                <a:spcPct val="103846"/>
              </a:lnSpc>
              <a:buNone/>
            </a:pPr>
            <a:r>
              <a:rPr lang="en-US" sz="2250" dirty="0">
                <a:solidFill>
                  <a:srgbClr val="4A5775"/>
                </a:solidFill>
                <a:latin typeface="IBM Plex Sans" pitchFamily="34" charset="0"/>
                <a:ea typeface="IBM Plex Sans" pitchFamily="34" charset="-122"/>
                <a:cs typeface="IBM Plex Sans" pitchFamily="34" charset="-120"/>
              </a:rPr>
              <a:t>AI adoption is outpacing business context, governance, execution structure, and measurement.</a:t>
            </a:r>
            <a:endParaRPr lang="en-US" sz="2250" dirty="0"/>
          </a:p>
        </p:txBody>
      </p:sp>
      <p:sp>
        <p:nvSpPr>
          <p:cNvPr id="5" name="Shape 3"/>
          <p:cNvSpPr/>
          <p:nvPr/>
        </p:nvSpPr>
        <p:spPr>
          <a:xfrm>
            <a:off x="952500" y="3318421"/>
            <a:ext cx="11096625" cy="4800600"/>
          </a:xfrm>
          <a:prstGeom prst="roundRect">
            <a:avLst>
              <a:gd name="adj" fmla="val 2778"/>
            </a:avLst>
          </a:prstGeom>
          <a:solidFill>
            <a:srgbClr val="FFFFFF"/>
          </a:solidFill>
          <a:ln w="9525">
            <a:solidFill>
              <a:srgbClr val="DDE3EE"/>
            </a:solidFill>
            <a:prstDash val="solid"/>
          </a:ln>
          <a:effectLst>
            <a:outerShdw blurRad="76200" dist="19050" dir="5400000" algn="bl" rotWithShape="0">
              <a:srgbClr val="1D3064">
                <a:alpha val="8000"/>
              </a:srgbClr>
            </a:outerShdw>
          </a:effectLst>
        </p:spPr>
        <p:txBody>
          <a:bodyPr/>
          <a:lstStyle/>
          <a:p>
            <a:endParaRPr lang="en-US"/>
          </a:p>
        </p:txBody>
      </p:sp>
      <p:pic>
        <p:nvPicPr>
          <p:cNvPr id="6" name="Image 0" descr="preencoded.png"/>
          <p:cNvPicPr>
            <a:picLocks noChangeAspect="1"/>
          </p:cNvPicPr>
          <p:nvPr/>
        </p:nvPicPr>
        <p:blipFill>
          <a:blip r:embed="rId3"/>
          <a:srcRect t="13717" b="13717"/>
          <a:stretch/>
        </p:blipFill>
        <p:spPr>
          <a:xfrm>
            <a:off x="962025" y="3327946"/>
            <a:ext cx="12011025" cy="4905375"/>
          </a:xfrm>
          <a:prstGeom prst="rect">
            <a:avLst/>
          </a:prstGeom>
        </p:spPr>
      </p:pic>
      <p:sp>
        <p:nvSpPr>
          <p:cNvPr id="7" name="Text 4"/>
          <p:cNvSpPr/>
          <p:nvPr/>
        </p:nvSpPr>
        <p:spPr>
          <a:xfrm>
            <a:off x="13252226" y="3297860"/>
            <a:ext cx="5228273" cy="381000"/>
          </a:xfrm>
          <a:prstGeom prst="rect">
            <a:avLst/>
          </a:prstGeom>
          <a:noFill/>
          <a:ln/>
        </p:spPr>
        <p:txBody>
          <a:bodyPr wrap="square" lIns="25400" tIns="25400" rIns="25400" bIns="25400" rtlCol="0" anchor="t">
            <a:normAutofit/>
          </a:bodyPr>
          <a:lstStyle/>
          <a:p>
            <a:pPr marL="0" indent="0" algn="l">
              <a:lnSpc>
                <a:spcPct val="112500"/>
              </a:lnSpc>
              <a:buNone/>
            </a:pPr>
            <a:r>
              <a:rPr lang="en-US" sz="1800" kern="0" spc="180" dirty="0">
                <a:solidFill>
                  <a:srgbClr val="6A7894"/>
                </a:solidFill>
                <a:latin typeface="IBM Plex Mono" pitchFamily="34" charset="0"/>
                <a:ea typeface="IBM Plex Mono" pitchFamily="34" charset="-122"/>
                <a:cs typeface="IBM Plex Mono" pitchFamily="34" charset="-120"/>
              </a:rPr>
              <a:t>01</a:t>
            </a:r>
            <a:endParaRPr lang="en-US" sz="1800" dirty="0"/>
          </a:p>
        </p:txBody>
      </p:sp>
      <p:sp>
        <p:nvSpPr>
          <p:cNvPr id="8" name="Text 5"/>
          <p:cNvSpPr/>
          <p:nvPr/>
        </p:nvSpPr>
        <p:spPr>
          <a:xfrm>
            <a:off x="13252226" y="3755060"/>
            <a:ext cx="5228273" cy="371475"/>
          </a:xfrm>
          <a:prstGeom prst="rect">
            <a:avLst/>
          </a:prstGeom>
          <a:noFill/>
          <a:ln/>
        </p:spPr>
        <p:txBody>
          <a:bodyPr wrap="square" lIns="25400" tIns="25400" rIns="25400" bIns="25400" rtlCol="0" anchor="t">
            <a:normAutofit/>
          </a:bodyPr>
          <a:lstStyle/>
          <a:p>
            <a:pPr marL="0" indent="0" algn="l">
              <a:lnSpc>
                <a:spcPct val="94595"/>
              </a:lnSpc>
              <a:buNone/>
            </a:pPr>
            <a:r>
              <a:rPr lang="en-US" sz="2100" b="1" dirty="0">
                <a:solidFill>
                  <a:srgbClr val="1D3064"/>
                </a:solidFill>
                <a:latin typeface="IBM Plex Sans" pitchFamily="34" charset="0"/>
                <a:ea typeface="IBM Plex Sans" pitchFamily="34" charset="-122"/>
                <a:cs typeface="IBM Plex Sans" pitchFamily="34" charset="-120"/>
              </a:rPr>
              <a:t>Shadow AI / Unapproved Use</a:t>
            </a:r>
            <a:endParaRPr lang="en-US" sz="2100" dirty="0"/>
          </a:p>
        </p:txBody>
      </p:sp>
      <p:sp>
        <p:nvSpPr>
          <p:cNvPr id="9" name="Text 6"/>
          <p:cNvSpPr/>
          <p:nvPr/>
        </p:nvSpPr>
        <p:spPr>
          <a:xfrm>
            <a:off x="13252226" y="4182494"/>
            <a:ext cx="5228273" cy="381000"/>
          </a:xfrm>
          <a:prstGeom prst="rect">
            <a:avLst/>
          </a:prstGeom>
          <a:noFill/>
          <a:ln/>
        </p:spPr>
        <p:txBody>
          <a:bodyPr wrap="square" lIns="25400" tIns="25400" rIns="25400" bIns="25400" rtlCol="0" anchor="t">
            <a:normAutofit/>
          </a:bodyPr>
          <a:lstStyle/>
          <a:p>
            <a:pPr marL="0" indent="0" algn="l">
              <a:lnSpc>
                <a:spcPct val="112500"/>
              </a:lnSpc>
              <a:buNone/>
            </a:pPr>
            <a:r>
              <a:rPr lang="en-US" sz="1800" kern="0" spc="180" dirty="0">
                <a:solidFill>
                  <a:srgbClr val="6A7894"/>
                </a:solidFill>
                <a:latin typeface="IBM Plex Mono" pitchFamily="34" charset="0"/>
                <a:ea typeface="IBM Plex Mono" pitchFamily="34" charset="-122"/>
                <a:cs typeface="IBM Plex Mono" pitchFamily="34" charset="-120"/>
              </a:rPr>
              <a:t>02</a:t>
            </a:r>
            <a:endParaRPr lang="en-US" sz="1800" dirty="0"/>
          </a:p>
        </p:txBody>
      </p:sp>
      <p:sp>
        <p:nvSpPr>
          <p:cNvPr id="10" name="Text 7"/>
          <p:cNvSpPr/>
          <p:nvPr/>
        </p:nvSpPr>
        <p:spPr>
          <a:xfrm>
            <a:off x="13252226" y="4639694"/>
            <a:ext cx="4895564" cy="704850"/>
          </a:xfrm>
          <a:prstGeom prst="rect">
            <a:avLst/>
          </a:prstGeom>
          <a:noFill/>
          <a:ln/>
        </p:spPr>
        <p:txBody>
          <a:bodyPr wrap="square" lIns="25400" tIns="25400" rIns="25400" bIns="25400" rtlCol="0" anchor="t">
            <a:normAutofit/>
          </a:bodyPr>
          <a:lstStyle/>
          <a:p>
            <a:pPr marL="0" indent="0" algn="l">
              <a:lnSpc>
                <a:spcPct val="94595"/>
              </a:lnSpc>
              <a:buNone/>
            </a:pPr>
            <a:r>
              <a:rPr lang="en-US" sz="2100" b="1" dirty="0">
                <a:solidFill>
                  <a:srgbClr val="1D3064"/>
                </a:solidFill>
                <a:latin typeface="IBM Plex Sans" pitchFamily="34" charset="0"/>
                <a:ea typeface="IBM Plex Sans" pitchFamily="34" charset="-122"/>
                <a:cs typeface="IBM Plex Sans" pitchFamily="34" charset="-120"/>
              </a:rPr>
              <a:t>Sensitive Data Exposure / Compliance Risk</a:t>
            </a:r>
            <a:endParaRPr lang="en-US" sz="2100" dirty="0"/>
          </a:p>
        </p:txBody>
      </p:sp>
      <p:sp>
        <p:nvSpPr>
          <p:cNvPr id="11" name="Text 8"/>
          <p:cNvSpPr/>
          <p:nvPr/>
        </p:nvSpPr>
        <p:spPr>
          <a:xfrm>
            <a:off x="13252226" y="5400355"/>
            <a:ext cx="5228273" cy="381000"/>
          </a:xfrm>
          <a:prstGeom prst="rect">
            <a:avLst/>
          </a:prstGeom>
          <a:noFill/>
          <a:ln/>
        </p:spPr>
        <p:txBody>
          <a:bodyPr wrap="square" lIns="25400" tIns="25400" rIns="25400" bIns="25400" rtlCol="0" anchor="t">
            <a:normAutofit/>
          </a:bodyPr>
          <a:lstStyle/>
          <a:p>
            <a:pPr marL="0" indent="0" algn="l">
              <a:lnSpc>
                <a:spcPct val="112500"/>
              </a:lnSpc>
              <a:buNone/>
            </a:pPr>
            <a:r>
              <a:rPr lang="en-US" sz="1800" kern="0" spc="180" dirty="0">
                <a:solidFill>
                  <a:srgbClr val="6A7894"/>
                </a:solidFill>
                <a:latin typeface="IBM Plex Mono" pitchFamily="34" charset="0"/>
                <a:ea typeface="IBM Plex Mono" pitchFamily="34" charset="-122"/>
                <a:cs typeface="IBM Plex Mono" pitchFamily="34" charset="-120"/>
              </a:rPr>
              <a:t>03</a:t>
            </a:r>
            <a:endParaRPr lang="en-US" sz="1800" dirty="0"/>
          </a:p>
        </p:txBody>
      </p:sp>
      <p:sp>
        <p:nvSpPr>
          <p:cNvPr id="12" name="Text 9"/>
          <p:cNvSpPr/>
          <p:nvPr/>
        </p:nvSpPr>
        <p:spPr>
          <a:xfrm>
            <a:off x="13252226" y="5857555"/>
            <a:ext cx="4895564" cy="704850"/>
          </a:xfrm>
          <a:prstGeom prst="rect">
            <a:avLst/>
          </a:prstGeom>
          <a:noFill/>
          <a:ln/>
        </p:spPr>
        <p:txBody>
          <a:bodyPr wrap="square" lIns="25400" tIns="25400" rIns="25400" bIns="25400" rtlCol="0" anchor="t">
            <a:normAutofit/>
          </a:bodyPr>
          <a:lstStyle/>
          <a:p>
            <a:pPr marL="0" indent="0" algn="l">
              <a:lnSpc>
                <a:spcPct val="94595"/>
              </a:lnSpc>
              <a:buNone/>
            </a:pPr>
            <a:r>
              <a:rPr lang="en-US" sz="2100" b="1" dirty="0">
                <a:solidFill>
                  <a:srgbClr val="1D3064"/>
                </a:solidFill>
                <a:latin typeface="IBM Plex Sans" pitchFamily="34" charset="0"/>
                <a:ea typeface="IBM Plex Sans" pitchFamily="34" charset="-122"/>
                <a:cs typeface="IBM Plex Sans" pitchFamily="34" charset="-120"/>
              </a:rPr>
              <a:t>Workflow Fragmentation / Execution Breakdown</a:t>
            </a:r>
            <a:endParaRPr lang="en-US" sz="2100" dirty="0"/>
          </a:p>
        </p:txBody>
      </p:sp>
      <p:sp>
        <p:nvSpPr>
          <p:cNvPr id="13" name="Text 10"/>
          <p:cNvSpPr/>
          <p:nvPr/>
        </p:nvSpPr>
        <p:spPr>
          <a:xfrm>
            <a:off x="13252226" y="6618364"/>
            <a:ext cx="5228273" cy="381000"/>
          </a:xfrm>
          <a:prstGeom prst="rect">
            <a:avLst/>
          </a:prstGeom>
          <a:noFill/>
          <a:ln/>
        </p:spPr>
        <p:txBody>
          <a:bodyPr wrap="square" lIns="25400" tIns="25400" rIns="25400" bIns="25400" rtlCol="0" anchor="t">
            <a:normAutofit/>
          </a:bodyPr>
          <a:lstStyle/>
          <a:p>
            <a:pPr marL="0" indent="0" algn="l">
              <a:lnSpc>
                <a:spcPct val="112500"/>
              </a:lnSpc>
              <a:buNone/>
            </a:pPr>
            <a:r>
              <a:rPr lang="en-US" sz="1800" kern="0" spc="180" dirty="0">
                <a:solidFill>
                  <a:srgbClr val="6A7894"/>
                </a:solidFill>
                <a:latin typeface="IBM Plex Mono" pitchFamily="34" charset="0"/>
                <a:ea typeface="IBM Plex Mono" pitchFamily="34" charset="-122"/>
                <a:cs typeface="IBM Plex Mono" pitchFamily="34" charset="-120"/>
              </a:rPr>
              <a:t>04</a:t>
            </a:r>
            <a:endParaRPr lang="en-US" sz="1800" dirty="0"/>
          </a:p>
        </p:txBody>
      </p:sp>
      <p:sp>
        <p:nvSpPr>
          <p:cNvPr id="14" name="Text 11"/>
          <p:cNvSpPr/>
          <p:nvPr/>
        </p:nvSpPr>
        <p:spPr>
          <a:xfrm>
            <a:off x="13252226" y="7075564"/>
            <a:ext cx="4895564" cy="704850"/>
          </a:xfrm>
          <a:prstGeom prst="rect">
            <a:avLst/>
          </a:prstGeom>
          <a:noFill/>
          <a:ln/>
        </p:spPr>
        <p:txBody>
          <a:bodyPr wrap="square" lIns="25400" tIns="25400" rIns="25400" bIns="25400" rtlCol="0" anchor="t">
            <a:normAutofit/>
          </a:bodyPr>
          <a:lstStyle/>
          <a:p>
            <a:pPr marL="0" indent="0" algn="l">
              <a:lnSpc>
                <a:spcPct val="94595"/>
              </a:lnSpc>
              <a:buNone/>
            </a:pPr>
            <a:r>
              <a:rPr lang="en-US" sz="2100" b="1" dirty="0">
                <a:solidFill>
                  <a:srgbClr val="1D3064"/>
                </a:solidFill>
                <a:latin typeface="IBM Plex Sans" pitchFamily="34" charset="0"/>
                <a:ea typeface="IBM Plex Sans" pitchFamily="34" charset="-122"/>
                <a:cs typeface="IBM Plex Sans" pitchFamily="34" charset="-120"/>
              </a:rPr>
              <a:t>Leadership Confusion / No Visibility / No ROI</a:t>
            </a:r>
            <a:endParaRPr lang="en-US" sz="2100" dirty="0"/>
          </a:p>
        </p:txBody>
      </p:sp>
      <p:sp>
        <p:nvSpPr>
          <p:cNvPr id="15" name="Shape 12"/>
          <p:cNvSpPr/>
          <p:nvPr/>
        </p:nvSpPr>
        <p:spPr>
          <a:xfrm>
            <a:off x="952500" y="8181975"/>
            <a:ext cx="16383000" cy="9525"/>
          </a:xfrm>
          <a:prstGeom prst="rect">
            <a:avLst/>
          </a:prstGeom>
          <a:solidFill>
            <a:srgbClr val="DDE3EE"/>
          </a:solidFill>
          <a:ln/>
        </p:spPr>
        <p:txBody>
          <a:bodyPr/>
          <a:lstStyle/>
          <a:p>
            <a:endParaRPr lang="en-US"/>
          </a:p>
        </p:txBody>
      </p:sp>
      <p:sp>
        <p:nvSpPr>
          <p:cNvPr id="16" name="Shape 13"/>
          <p:cNvSpPr/>
          <p:nvPr/>
        </p:nvSpPr>
        <p:spPr>
          <a:xfrm>
            <a:off x="952500" y="8753475"/>
            <a:ext cx="57150" cy="609600"/>
          </a:xfrm>
          <a:prstGeom prst="roundRect">
            <a:avLst>
              <a:gd name="adj" fmla="val 50000"/>
            </a:avLst>
          </a:prstGeom>
          <a:gradFill rotWithShape="1">
            <a:gsLst>
              <a:gs pos="0">
                <a:srgbClr val="89DCEB">
                  <a:alpha val="100000"/>
                </a:srgbClr>
              </a:gs>
              <a:gs pos="100000">
                <a:srgbClr val="7287FD">
                  <a:alpha val="100000"/>
                </a:srgbClr>
              </a:gs>
            </a:gsLst>
            <a:lin ang="5400000" scaled="0"/>
          </a:gradFill>
          <a:ln/>
        </p:spPr>
        <p:txBody>
          <a:bodyPr/>
          <a:lstStyle/>
          <a:p>
            <a:endParaRPr lang="en-US"/>
          </a:p>
        </p:txBody>
      </p:sp>
      <p:sp>
        <p:nvSpPr>
          <p:cNvPr id="17" name="Text 14"/>
          <p:cNvSpPr/>
          <p:nvPr/>
        </p:nvSpPr>
        <p:spPr>
          <a:xfrm>
            <a:off x="1314450" y="8515350"/>
            <a:ext cx="7871386" cy="523875"/>
          </a:xfrm>
          <a:prstGeom prst="rect">
            <a:avLst/>
          </a:prstGeom>
          <a:noFill/>
          <a:ln/>
        </p:spPr>
        <p:txBody>
          <a:bodyPr wrap="square" lIns="25400" tIns="25400" rIns="25400" bIns="25400" rtlCol="0" anchor="t">
            <a:normAutofit/>
          </a:bodyPr>
          <a:lstStyle/>
          <a:p>
            <a:pPr marL="0" indent="0" algn="l">
              <a:lnSpc>
                <a:spcPct val="130769"/>
              </a:lnSpc>
              <a:buNone/>
            </a:pPr>
            <a:r>
              <a:rPr lang="en-US" sz="2550" dirty="0">
                <a:solidFill>
                  <a:srgbClr val="4A5775"/>
                </a:solidFill>
                <a:latin typeface="Ubuntu" pitchFamily="34" charset="0"/>
                <a:ea typeface="Ubuntu" pitchFamily="34" charset="-122"/>
                <a:cs typeface="Ubuntu" pitchFamily="34" charset="-120"/>
              </a:rPr>
              <a:t>Businesses don't have an AI access problem.</a:t>
            </a:r>
            <a:endParaRPr lang="en-US" sz="2550" dirty="0"/>
          </a:p>
        </p:txBody>
      </p:sp>
      <p:sp>
        <p:nvSpPr>
          <p:cNvPr id="18" name="Text 15"/>
          <p:cNvSpPr/>
          <p:nvPr/>
        </p:nvSpPr>
        <p:spPr>
          <a:xfrm>
            <a:off x="1314450" y="9058275"/>
            <a:ext cx="7871386" cy="581025"/>
          </a:xfrm>
          <a:prstGeom prst="rect">
            <a:avLst/>
          </a:prstGeom>
          <a:noFill/>
          <a:ln/>
        </p:spPr>
        <p:txBody>
          <a:bodyPr wrap="square" lIns="25400" tIns="25400" rIns="25400" bIns="25400" rtlCol="0" anchor="t">
            <a:normAutofit/>
          </a:bodyPr>
          <a:lstStyle/>
          <a:p>
            <a:pPr marL="0" indent="0" algn="l">
              <a:lnSpc>
                <a:spcPct val="132558"/>
              </a:lnSpc>
              <a:buNone/>
            </a:pPr>
            <a:r>
              <a:rPr lang="en-US" sz="2850" b="1" dirty="0">
                <a:solidFill>
                  <a:srgbClr val="1D3064"/>
                </a:solidFill>
                <a:latin typeface="Ubuntu" pitchFamily="34" charset="0"/>
                <a:ea typeface="Ubuntu" pitchFamily="34" charset="-122"/>
                <a:cs typeface="Ubuntu" pitchFamily="34" charset="-120"/>
              </a:rPr>
              <a:t>They have an AI operational risk problem.</a:t>
            </a:r>
            <a:endParaRPr lang="en-US" sz="2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952500" y="685800"/>
            <a:ext cx="18021300" cy="381000"/>
          </a:xfrm>
          <a:prstGeom prst="rect">
            <a:avLst/>
          </a:prstGeom>
          <a:noFill/>
          <a:ln/>
        </p:spPr>
        <p:txBody>
          <a:bodyPr wrap="square" lIns="25400" tIns="25400" rIns="25400" bIns="25400" rtlCol="0" anchor="t">
            <a:normAutofit/>
          </a:bodyPr>
          <a:lstStyle/>
          <a:p>
            <a:pPr marL="0" indent="0" algn="l">
              <a:lnSpc>
                <a:spcPct val="112500"/>
              </a:lnSpc>
              <a:buNone/>
            </a:pPr>
            <a:r>
              <a:rPr lang="en-US" sz="1800" kern="0" spc="252" dirty="0">
                <a:solidFill>
                  <a:srgbClr val="5A6CF0"/>
                </a:solidFill>
                <a:latin typeface="IBM Plex Mono" pitchFamily="34" charset="0"/>
                <a:ea typeface="IBM Plex Mono" pitchFamily="34" charset="-122"/>
                <a:cs typeface="IBM Plex Mono" pitchFamily="34" charset="-120"/>
              </a:rPr>
              <a:t>TECHNOLOGY RESPONSE</a:t>
            </a:r>
            <a:endParaRPr lang="en-US" sz="1800" dirty="0"/>
          </a:p>
        </p:txBody>
      </p:sp>
      <p:sp>
        <p:nvSpPr>
          <p:cNvPr id="3" name="Text 1"/>
          <p:cNvSpPr/>
          <p:nvPr/>
        </p:nvSpPr>
        <p:spPr>
          <a:xfrm>
            <a:off x="952500" y="1181100"/>
            <a:ext cx="18021300" cy="678061"/>
          </a:xfrm>
          <a:prstGeom prst="rect">
            <a:avLst/>
          </a:prstGeom>
          <a:noFill/>
          <a:ln/>
        </p:spPr>
        <p:txBody>
          <a:bodyPr wrap="square" lIns="25400" tIns="25400" rIns="25400" bIns="25400" rtlCol="0" anchor="t">
            <a:normAutofit lnSpcReduction="10000"/>
          </a:bodyPr>
          <a:lstStyle/>
          <a:p>
            <a:pPr marL="0" indent="0" algn="l">
              <a:lnSpc>
                <a:spcPct val="90811"/>
              </a:lnSpc>
              <a:buNone/>
            </a:pPr>
            <a:r>
              <a:rPr lang="en-US" sz="4800" b="1" kern="0" spc="-96" dirty="0">
                <a:solidFill>
                  <a:srgbClr val="1D3064"/>
                </a:solidFill>
                <a:latin typeface="Ubuntu" pitchFamily="34" charset="0"/>
                <a:ea typeface="Ubuntu" pitchFamily="34" charset="-122"/>
                <a:cs typeface="Ubuntu" pitchFamily="34" charset="-120"/>
              </a:rPr>
              <a:t>The Market Responded With More Fragmentation</a:t>
            </a:r>
            <a:endParaRPr lang="en-US" sz="4800" dirty="0"/>
          </a:p>
        </p:txBody>
      </p:sp>
      <p:sp>
        <p:nvSpPr>
          <p:cNvPr id="4" name="Text 2"/>
          <p:cNvSpPr/>
          <p:nvPr/>
        </p:nvSpPr>
        <p:spPr>
          <a:xfrm>
            <a:off x="952500" y="1973461"/>
            <a:ext cx="13620750" cy="398115"/>
          </a:xfrm>
          <a:prstGeom prst="rect">
            <a:avLst/>
          </a:prstGeom>
          <a:noFill/>
          <a:ln/>
        </p:spPr>
        <p:txBody>
          <a:bodyPr wrap="square" lIns="25400" tIns="25400" rIns="25400" bIns="25400" rtlCol="0" anchor="t">
            <a:normAutofit/>
          </a:bodyPr>
          <a:lstStyle/>
          <a:p>
            <a:pPr marL="0" indent="0" algn="l">
              <a:lnSpc>
                <a:spcPct val="102162"/>
              </a:lnSpc>
              <a:buNone/>
            </a:pPr>
            <a:r>
              <a:rPr lang="en-US" sz="2100" dirty="0">
                <a:solidFill>
                  <a:srgbClr val="4A5775"/>
                </a:solidFill>
                <a:latin typeface="IBM Plex Sans" pitchFamily="34" charset="0"/>
                <a:ea typeface="IBM Plex Sans" pitchFamily="34" charset="-122"/>
                <a:cs typeface="IBM Plex Sans" pitchFamily="34" charset="-120"/>
              </a:rPr>
              <a:t>Every tool solves a piece of the problem. None gives the business a complete operating model.</a:t>
            </a:r>
            <a:endParaRPr lang="en-US" sz="2100" dirty="0"/>
          </a:p>
        </p:txBody>
      </p:sp>
      <p:pic>
        <p:nvPicPr>
          <p:cNvPr id="5"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52500" y="2841575"/>
            <a:ext cx="16383000" cy="4476750"/>
          </a:xfrm>
          <a:prstGeom prst="rect">
            <a:avLst/>
          </a:prstGeom>
        </p:spPr>
      </p:pic>
      <p:sp>
        <p:nvSpPr>
          <p:cNvPr id="6" name="Shape 3"/>
          <p:cNvSpPr/>
          <p:nvPr/>
        </p:nvSpPr>
        <p:spPr>
          <a:xfrm rot="-84000">
            <a:off x="1485901" y="3222576"/>
            <a:ext cx="4762498" cy="1200149"/>
          </a:xfrm>
          <a:prstGeom prst="roundRect">
            <a:avLst>
              <a:gd name="adj" fmla="val 11111"/>
            </a:avLst>
          </a:prstGeom>
          <a:solidFill>
            <a:srgbClr val="FFFFFF"/>
          </a:solidFill>
          <a:ln w="9525">
            <a:solidFill>
              <a:srgbClr val="DDE3EE"/>
            </a:solidFill>
            <a:prstDash val="solid"/>
          </a:ln>
          <a:effectLst>
            <a:outerShdw blurRad="19050" dist="9525" dir="5400000" algn="bl" rotWithShape="0">
              <a:srgbClr val="1D3064">
                <a:alpha val="6000"/>
              </a:srgbClr>
            </a:outerShdw>
          </a:effectLst>
        </p:spPr>
        <p:txBody>
          <a:bodyPr/>
          <a:lstStyle/>
          <a:p>
            <a:endParaRPr lang="en-US"/>
          </a:p>
        </p:txBody>
      </p:sp>
      <p:sp>
        <p:nvSpPr>
          <p:cNvPr id="7" name="Shape 4"/>
          <p:cNvSpPr/>
          <p:nvPr/>
        </p:nvSpPr>
        <p:spPr>
          <a:xfrm>
            <a:off x="1753910" y="3494552"/>
            <a:ext cx="741370" cy="741370"/>
          </a:xfrm>
          <a:prstGeom prst="roundRect">
            <a:avLst>
              <a:gd name="adj" fmla="val 15417"/>
            </a:avLst>
          </a:prstGeom>
          <a:solidFill>
            <a:srgbClr val="F5F7FB"/>
          </a:solidFill>
          <a:ln/>
        </p:spPr>
        <p:txBody>
          <a:bodyPr/>
          <a:lstStyle/>
          <a:p>
            <a:endParaRPr lang="en-US"/>
          </a:p>
        </p:txBody>
      </p:sp>
      <p:pic>
        <p:nvPicPr>
          <p:cNvPr id="8"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919743" y="3660385"/>
            <a:ext cx="409705" cy="409705"/>
          </a:xfrm>
          <a:prstGeom prst="rect">
            <a:avLst/>
          </a:prstGeom>
        </p:spPr>
      </p:pic>
      <p:sp>
        <p:nvSpPr>
          <p:cNvPr id="9" name="Text 5"/>
          <p:cNvSpPr/>
          <p:nvPr/>
        </p:nvSpPr>
        <p:spPr>
          <a:xfrm>
            <a:off x="2687198" y="3444149"/>
            <a:ext cx="2260929" cy="402376"/>
          </a:xfrm>
          <a:prstGeom prst="rect">
            <a:avLst/>
          </a:prstGeom>
          <a:noFill/>
          <a:ln/>
        </p:spPr>
        <p:txBody>
          <a:bodyPr wrap="square" lIns="25400" tIns="25400" rIns="25400" bIns="25400" rtlCol="0" anchor="t">
            <a:normAutofit/>
          </a:bodyPr>
          <a:lstStyle/>
          <a:p>
            <a:pPr marL="0" indent="0" algn="l">
              <a:lnSpc>
                <a:spcPct val="94286"/>
              </a:lnSpc>
              <a:buNone/>
            </a:pPr>
            <a:r>
              <a:rPr lang="en-US" sz="2250" b="1" dirty="0">
                <a:solidFill>
                  <a:srgbClr val="1D3064"/>
                </a:solidFill>
                <a:latin typeface="Ubuntu" pitchFamily="34" charset="0"/>
                <a:ea typeface="Ubuntu" pitchFamily="34" charset="-122"/>
                <a:cs typeface="Ubuntu" pitchFamily="34" charset="-120"/>
              </a:rPr>
              <a:t>AI Security</a:t>
            </a:r>
            <a:endParaRPr lang="en-US" sz="2250" dirty="0"/>
          </a:p>
        </p:txBody>
      </p:sp>
      <p:sp>
        <p:nvSpPr>
          <p:cNvPr id="10" name="Text 6"/>
          <p:cNvSpPr/>
          <p:nvPr/>
        </p:nvSpPr>
        <p:spPr>
          <a:xfrm>
            <a:off x="2696274" y="3815513"/>
            <a:ext cx="2132288" cy="430943"/>
          </a:xfrm>
          <a:prstGeom prst="rect">
            <a:avLst/>
          </a:prstGeom>
          <a:noFill/>
          <a:ln/>
        </p:spPr>
        <p:txBody>
          <a:bodyPr wrap="square" lIns="25400" tIns="25400" rIns="25400" bIns="25400" rtlCol="0" anchor="t">
            <a:normAutofit/>
          </a:bodyPr>
          <a:lstStyle/>
          <a:p>
            <a:pPr marL="0" indent="0" algn="l">
              <a:lnSpc>
                <a:spcPct val="112500"/>
              </a:lnSpc>
              <a:buNone/>
            </a:pPr>
            <a:r>
              <a:rPr lang="en-US" sz="1800" kern="0" spc="72" dirty="0">
                <a:solidFill>
                  <a:srgbClr val="6A7894"/>
                </a:solidFill>
                <a:latin typeface="IBM Plex Mono" pitchFamily="34" charset="0"/>
                <a:ea typeface="IBM Plex Mono" pitchFamily="34" charset="-122"/>
                <a:cs typeface="IBM Plex Mono" pitchFamily="34" charset="-120"/>
              </a:rPr>
              <a:t>Protect the AI</a:t>
            </a:r>
            <a:endParaRPr lang="en-US" sz="1800" dirty="0"/>
          </a:p>
        </p:txBody>
      </p:sp>
      <p:sp>
        <p:nvSpPr>
          <p:cNvPr id="11" name="Shape 7"/>
          <p:cNvSpPr/>
          <p:nvPr/>
        </p:nvSpPr>
        <p:spPr>
          <a:xfrm rot="48000">
            <a:off x="6915149" y="3527375"/>
            <a:ext cx="4762502" cy="1200151"/>
          </a:xfrm>
          <a:prstGeom prst="roundRect">
            <a:avLst>
              <a:gd name="adj" fmla="val 11111"/>
            </a:avLst>
          </a:prstGeom>
          <a:solidFill>
            <a:srgbClr val="FFFFFF"/>
          </a:solidFill>
          <a:ln w="9525">
            <a:solidFill>
              <a:srgbClr val="DDE3EE"/>
            </a:solidFill>
            <a:prstDash val="solid"/>
          </a:ln>
          <a:effectLst>
            <a:outerShdw blurRad="133350" dist="38100" dir="5400000" algn="bl" rotWithShape="0">
              <a:srgbClr val="1D3064">
                <a:alpha val="9000"/>
              </a:srgbClr>
            </a:outerShdw>
          </a:effectLst>
        </p:spPr>
        <p:txBody>
          <a:bodyPr/>
          <a:lstStyle/>
          <a:p>
            <a:endParaRPr lang="en-US"/>
          </a:p>
        </p:txBody>
      </p:sp>
      <p:sp>
        <p:nvSpPr>
          <p:cNvPr id="12" name="Shape 8"/>
          <p:cNvSpPr/>
          <p:nvPr/>
        </p:nvSpPr>
        <p:spPr>
          <a:xfrm>
            <a:off x="7186526" y="3736145"/>
            <a:ext cx="733937" cy="733937"/>
          </a:xfrm>
          <a:prstGeom prst="roundRect">
            <a:avLst>
              <a:gd name="adj" fmla="val 15574"/>
            </a:avLst>
          </a:prstGeom>
          <a:solidFill>
            <a:srgbClr val="F5F7FB"/>
          </a:solidFill>
          <a:ln/>
        </p:spPr>
        <p:txBody>
          <a:bodyPr/>
          <a:lstStyle/>
          <a:p>
            <a:endParaRPr lang="en-US"/>
          </a:p>
        </p:txBody>
      </p:sp>
      <p:pic>
        <p:nvPicPr>
          <p:cNvPr id="13"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350697" y="3900315"/>
            <a:ext cx="405597" cy="405597"/>
          </a:xfrm>
          <a:prstGeom prst="rect">
            <a:avLst/>
          </a:prstGeom>
        </p:spPr>
      </p:pic>
      <p:sp>
        <p:nvSpPr>
          <p:cNvPr id="14" name="Text 9"/>
          <p:cNvSpPr/>
          <p:nvPr/>
        </p:nvSpPr>
        <p:spPr>
          <a:xfrm>
            <a:off x="8125538" y="3753940"/>
            <a:ext cx="2257762" cy="380993"/>
          </a:xfrm>
          <a:prstGeom prst="rect">
            <a:avLst/>
          </a:prstGeom>
          <a:noFill/>
          <a:ln/>
        </p:spPr>
        <p:txBody>
          <a:bodyPr wrap="square" lIns="25400" tIns="25400" rIns="25400" bIns="25400" rtlCol="0" anchor="t">
            <a:normAutofit/>
          </a:bodyPr>
          <a:lstStyle/>
          <a:p>
            <a:pPr marL="0" indent="0" algn="l">
              <a:lnSpc>
                <a:spcPct val="94286"/>
              </a:lnSpc>
              <a:buNone/>
            </a:pPr>
            <a:r>
              <a:rPr lang="en-US" sz="2250" b="1" dirty="0">
                <a:solidFill>
                  <a:srgbClr val="1D3064"/>
                </a:solidFill>
                <a:latin typeface="Ubuntu" pitchFamily="34" charset="0"/>
                <a:ea typeface="Ubuntu" pitchFamily="34" charset="-122"/>
                <a:cs typeface="Ubuntu" pitchFamily="34" charset="-120"/>
              </a:rPr>
              <a:t>Governance</a:t>
            </a:r>
            <a:endParaRPr lang="en-US" sz="2250" dirty="0"/>
          </a:p>
        </p:txBody>
      </p:sp>
      <p:sp>
        <p:nvSpPr>
          <p:cNvPr id="15" name="Text 10"/>
          <p:cNvSpPr/>
          <p:nvPr/>
        </p:nvSpPr>
        <p:spPr>
          <a:xfrm>
            <a:off x="8119952" y="4125379"/>
            <a:ext cx="2129110" cy="409566"/>
          </a:xfrm>
          <a:prstGeom prst="rect">
            <a:avLst/>
          </a:prstGeom>
          <a:noFill/>
          <a:ln/>
        </p:spPr>
        <p:txBody>
          <a:bodyPr wrap="square" lIns="25400" tIns="25400" rIns="25400" bIns="25400" rtlCol="0" anchor="t">
            <a:normAutofit/>
          </a:bodyPr>
          <a:lstStyle/>
          <a:p>
            <a:pPr marL="0" indent="0" algn="l">
              <a:lnSpc>
                <a:spcPct val="112500"/>
              </a:lnSpc>
              <a:buNone/>
            </a:pPr>
            <a:r>
              <a:rPr lang="en-US" sz="1800" kern="0" spc="72" dirty="0">
                <a:solidFill>
                  <a:srgbClr val="6A7894"/>
                </a:solidFill>
                <a:latin typeface="IBM Plex Mono" pitchFamily="34" charset="0"/>
                <a:ea typeface="IBM Plex Mono" pitchFamily="34" charset="-122"/>
                <a:cs typeface="IBM Plex Mono" pitchFamily="34" charset="-120"/>
              </a:rPr>
              <a:t>Control the AI</a:t>
            </a:r>
            <a:endParaRPr lang="en-US" sz="1800" dirty="0"/>
          </a:p>
        </p:txBody>
      </p:sp>
      <p:sp>
        <p:nvSpPr>
          <p:cNvPr id="16" name="Shape 11"/>
          <p:cNvSpPr/>
          <p:nvPr/>
        </p:nvSpPr>
        <p:spPr>
          <a:xfrm rot="-36000">
            <a:off x="12192000" y="3127325"/>
            <a:ext cx="4762499" cy="1200150"/>
          </a:xfrm>
          <a:prstGeom prst="roundRect">
            <a:avLst>
              <a:gd name="adj" fmla="val 11111"/>
            </a:avLst>
          </a:prstGeom>
          <a:solidFill>
            <a:srgbClr val="FFFFFF"/>
          </a:solidFill>
          <a:ln w="9525">
            <a:solidFill>
              <a:srgbClr val="DDE3EE"/>
            </a:solidFill>
            <a:prstDash val="solid"/>
          </a:ln>
          <a:effectLst>
            <a:outerShdw blurRad="19050" dist="9525" dir="5400000" algn="bl" rotWithShape="0">
              <a:srgbClr val="1D3064">
                <a:alpha val="6000"/>
              </a:srgbClr>
            </a:outerShdw>
          </a:effectLst>
        </p:spPr>
        <p:txBody>
          <a:bodyPr/>
          <a:lstStyle/>
          <a:p>
            <a:endParaRPr lang="en-US"/>
          </a:p>
        </p:txBody>
      </p:sp>
      <p:sp>
        <p:nvSpPr>
          <p:cNvPr id="17" name="Shape 12"/>
          <p:cNvSpPr/>
          <p:nvPr/>
        </p:nvSpPr>
        <p:spPr>
          <a:xfrm>
            <a:off x="12464550" y="3379933"/>
            <a:ext cx="731441" cy="731441"/>
          </a:xfrm>
          <a:prstGeom prst="roundRect">
            <a:avLst>
              <a:gd name="adj" fmla="val 15627"/>
            </a:avLst>
          </a:prstGeom>
          <a:solidFill>
            <a:srgbClr val="F5F7FB"/>
          </a:solidFill>
          <a:ln/>
        </p:spPr>
        <p:txBody>
          <a:bodyPr/>
          <a:lstStyle/>
          <a:p>
            <a:endParaRPr lang="en-US"/>
          </a:p>
        </p:txBody>
      </p:sp>
      <p:pic>
        <p:nvPicPr>
          <p:cNvPr id="18"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2628162" y="3543545"/>
            <a:ext cx="404217" cy="404217"/>
          </a:xfrm>
          <a:prstGeom prst="rect">
            <a:avLst/>
          </a:prstGeom>
        </p:spPr>
      </p:pic>
      <p:sp>
        <p:nvSpPr>
          <p:cNvPr id="19" name="Text 13"/>
          <p:cNvSpPr/>
          <p:nvPr/>
        </p:nvSpPr>
        <p:spPr>
          <a:xfrm>
            <a:off x="13397998" y="3361188"/>
            <a:ext cx="2242245" cy="373720"/>
          </a:xfrm>
          <a:prstGeom prst="rect">
            <a:avLst/>
          </a:prstGeom>
          <a:noFill/>
          <a:ln/>
        </p:spPr>
        <p:txBody>
          <a:bodyPr wrap="square" lIns="25400" tIns="25400" rIns="25400" bIns="25400" rtlCol="0" anchor="t">
            <a:normAutofit/>
          </a:bodyPr>
          <a:lstStyle/>
          <a:p>
            <a:pPr marL="0" indent="0" algn="l">
              <a:lnSpc>
                <a:spcPct val="94286"/>
              </a:lnSpc>
              <a:buNone/>
            </a:pPr>
            <a:r>
              <a:rPr lang="en-US" sz="2250" b="1" dirty="0">
                <a:solidFill>
                  <a:srgbClr val="1D3064"/>
                </a:solidFill>
                <a:latin typeface="Ubuntu" pitchFamily="34" charset="0"/>
                <a:ea typeface="Ubuntu" pitchFamily="34" charset="-122"/>
                <a:cs typeface="Ubuntu" pitchFamily="34" charset="-120"/>
              </a:rPr>
              <a:t>Agent Builders</a:t>
            </a:r>
            <a:endParaRPr lang="en-US" sz="2250" dirty="0"/>
          </a:p>
        </p:txBody>
      </p:sp>
      <p:sp>
        <p:nvSpPr>
          <p:cNvPr id="20" name="Text 14"/>
          <p:cNvSpPr/>
          <p:nvPr/>
        </p:nvSpPr>
        <p:spPr>
          <a:xfrm>
            <a:off x="13401889" y="3732643"/>
            <a:ext cx="2242574" cy="402294"/>
          </a:xfrm>
          <a:prstGeom prst="rect">
            <a:avLst/>
          </a:prstGeom>
          <a:noFill/>
          <a:ln/>
        </p:spPr>
        <p:txBody>
          <a:bodyPr wrap="square" lIns="25400" tIns="25400" rIns="25400" bIns="25400" rtlCol="0" anchor="t">
            <a:normAutofit/>
          </a:bodyPr>
          <a:lstStyle/>
          <a:p>
            <a:pPr marL="0" indent="0" algn="l">
              <a:lnSpc>
                <a:spcPct val="112500"/>
              </a:lnSpc>
              <a:buNone/>
            </a:pPr>
            <a:r>
              <a:rPr lang="en-US" sz="1800" kern="0" spc="72" dirty="0">
                <a:solidFill>
                  <a:srgbClr val="6A7894"/>
                </a:solidFill>
                <a:latin typeface="IBM Plex Mono" pitchFamily="34" charset="0"/>
                <a:ea typeface="IBM Plex Mono" pitchFamily="34" charset="-122"/>
                <a:cs typeface="IBM Plex Mono" pitchFamily="34" charset="-120"/>
              </a:rPr>
              <a:t>Build the AI</a:t>
            </a:r>
            <a:endParaRPr lang="en-US" sz="1800" dirty="0"/>
          </a:p>
        </p:txBody>
      </p:sp>
      <p:sp>
        <p:nvSpPr>
          <p:cNvPr id="21" name="Shape 15"/>
          <p:cNvSpPr/>
          <p:nvPr/>
        </p:nvSpPr>
        <p:spPr>
          <a:xfrm rot="96000">
            <a:off x="1104900" y="5432375"/>
            <a:ext cx="4571999" cy="1200150"/>
          </a:xfrm>
          <a:prstGeom prst="roundRect">
            <a:avLst>
              <a:gd name="adj" fmla="val 11111"/>
            </a:avLst>
          </a:prstGeom>
          <a:solidFill>
            <a:srgbClr val="FFFFFF"/>
          </a:solidFill>
          <a:ln w="9525">
            <a:solidFill>
              <a:srgbClr val="DDE3EE"/>
            </a:solidFill>
            <a:prstDash val="solid"/>
          </a:ln>
          <a:effectLst>
            <a:outerShdw blurRad="19050" dist="9525" dir="5400000" algn="bl" rotWithShape="0">
              <a:srgbClr val="1D3064">
                <a:alpha val="6000"/>
              </a:srgbClr>
            </a:outerShdw>
          </a:effectLst>
        </p:spPr>
        <p:txBody>
          <a:bodyPr/>
          <a:lstStyle/>
          <a:p>
            <a:endParaRPr lang="en-US"/>
          </a:p>
        </p:txBody>
      </p:sp>
      <p:sp>
        <p:nvSpPr>
          <p:cNvPr id="22" name="Shape 16"/>
          <p:cNvSpPr/>
          <p:nvPr/>
        </p:nvSpPr>
        <p:spPr>
          <a:xfrm>
            <a:off x="1371802" y="5614525"/>
            <a:ext cx="743830" cy="743830"/>
          </a:xfrm>
          <a:prstGeom prst="roundRect">
            <a:avLst>
              <a:gd name="adj" fmla="val 15366"/>
            </a:avLst>
          </a:prstGeom>
          <a:solidFill>
            <a:srgbClr val="F5F7FB"/>
          </a:solidFill>
          <a:ln/>
        </p:spPr>
        <p:txBody>
          <a:bodyPr/>
          <a:lstStyle/>
          <a:p>
            <a:endParaRPr lang="en-US"/>
          </a:p>
        </p:txBody>
      </p:sp>
      <p:pic>
        <p:nvPicPr>
          <p:cNvPr id="23" name="Image 4" descr="preencoded.png"/>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538185" y="5780909"/>
            <a:ext cx="411064" cy="411063"/>
          </a:xfrm>
          <a:prstGeom prst="rect">
            <a:avLst/>
          </a:prstGeom>
        </p:spPr>
      </p:pic>
      <p:sp>
        <p:nvSpPr>
          <p:cNvPr id="24" name="Text 17"/>
          <p:cNvSpPr/>
          <p:nvPr/>
        </p:nvSpPr>
        <p:spPr>
          <a:xfrm>
            <a:off x="2316191" y="5645350"/>
            <a:ext cx="1618469" cy="393155"/>
          </a:xfrm>
          <a:prstGeom prst="rect">
            <a:avLst/>
          </a:prstGeom>
          <a:noFill/>
          <a:ln/>
        </p:spPr>
        <p:txBody>
          <a:bodyPr wrap="square" lIns="25400" tIns="25400" rIns="25400" bIns="25400" rtlCol="0" anchor="t">
            <a:normAutofit/>
          </a:bodyPr>
          <a:lstStyle/>
          <a:p>
            <a:pPr marL="0" indent="0" algn="l">
              <a:lnSpc>
                <a:spcPct val="94286"/>
              </a:lnSpc>
              <a:buNone/>
            </a:pPr>
            <a:r>
              <a:rPr lang="en-US" sz="2250" b="1" dirty="0">
                <a:solidFill>
                  <a:srgbClr val="1D3064"/>
                </a:solidFill>
                <a:latin typeface="Ubuntu" pitchFamily="34" charset="0"/>
                <a:ea typeface="Ubuntu" pitchFamily="34" charset="-122"/>
                <a:cs typeface="Ubuntu" pitchFamily="34" charset="-120"/>
              </a:rPr>
              <a:t>Copilots</a:t>
            </a:r>
            <a:endParaRPr lang="en-US" sz="2250" dirty="0"/>
          </a:p>
        </p:txBody>
      </p:sp>
      <p:sp>
        <p:nvSpPr>
          <p:cNvPr id="25" name="Text 18"/>
          <p:cNvSpPr/>
          <p:nvPr/>
        </p:nvSpPr>
        <p:spPr>
          <a:xfrm>
            <a:off x="2305021" y="6016679"/>
            <a:ext cx="1548333" cy="421720"/>
          </a:xfrm>
          <a:prstGeom prst="rect">
            <a:avLst/>
          </a:prstGeom>
          <a:noFill/>
          <a:ln/>
        </p:spPr>
        <p:txBody>
          <a:bodyPr wrap="square" lIns="25400" tIns="25400" rIns="25400" bIns="25400" rtlCol="0" anchor="t">
            <a:normAutofit/>
          </a:bodyPr>
          <a:lstStyle/>
          <a:p>
            <a:pPr marL="0" indent="0" algn="l">
              <a:lnSpc>
                <a:spcPct val="112500"/>
              </a:lnSpc>
              <a:buNone/>
            </a:pPr>
            <a:r>
              <a:rPr lang="en-US" sz="1800" kern="0" spc="72" dirty="0">
                <a:solidFill>
                  <a:srgbClr val="6A7894"/>
                </a:solidFill>
                <a:latin typeface="IBM Plex Mono" pitchFamily="34" charset="0"/>
                <a:ea typeface="IBM Plex Mono" pitchFamily="34" charset="-122"/>
                <a:cs typeface="IBM Plex Mono" pitchFamily="34" charset="-120"/>
              </a:rPr>
              <a:t>Use the AI</a:t>
            </a:r>
            <a:endParaRPr lang="en-US" sz="1800" dirty="0"/>
          </a:p>
        </p:txBody>
      </p:sp>
      <p:sp>
        <p:nvSpPr>
          <p:cNvPr id="26" name="Shape 19"/>
          <p:cNvSpPr/>
          <p:nvPr/>
        </p:nvSpPr>
        <p:spPr>
          <a:xfrm rot="-66000">
            <a:off x="6534149" y="5699075"/>
            <a:ext cx="4953001" cy="1504950"/>
          </a:xfrm>
          <a:prstGeom prst="roundRect">
            <a:avLst>
              <a:gd name="adj" fmla="val 8861"/>
            </a:avLst>
          </a:prstGeom>
          <a:solidFill>
            <a:srgbClr val="FFFFFF"/>
          </a:solidFill>
          <a:ln w="9525">
            <a:solidFill>
              <a:srgbClr val="DDE3EE"/>
            </a:solidFill>
            <a:prstDash val="solid"/>
          </a:ln>
          <a:effectLst>
            <a:outerShdw blurRad="133350" dist="38100" dir="5400000" algn="bl" rotWithShape="0">
              <a:srgbClr val="1D3064">
                <a:alpha val="9000"/>
              </a:srgbClr>
            </a:outerShdw>
          </a:effectLst>
        </p:spPr>
        <p:txBody>
          <a:bodyPr/>
          <a:lstStyle/>
          <a:p>
            <a:endParaRPr lang="en-US"/>
          </a:p>
        </p:txBody>
      </p:sp>
      <p:sp>
        <p:nvSpPr>
          <p:cNvPr id="27" name="Shape 20"/>
          <p:cNvSpPr/>
          <p:nvPr/>
        </p:nvSpPr>
        <p:spPr>
          <a:xfrm>
            <a:off x="6803832" y="6118010"/>
            <a:ext cx="737664" cy="737664"/>
          </a:xfrm>
          <a:prstGeom prst="roundRect">
            <a:avLst>
              <a:gd name="adj" fmla="val 15495"/>
            </a:avLst>
          </a:prstGeom>
          <a:solidFill>
            <a:srgbClr val="F5F7FB"/>
          </a:solidFill>
          <a:ln/>
        </p:spPr>
        <p:txBody>
          <a:bodyPr/>
          <a:lstStyle/>
          <a:p>
            <a:endParaRPr lang="en-US"/>
          </a:p>
        </p:txBody>
      </p:sp>
      <p:pic>
        <p:nvPicPr>
          <p:cNvPr id="28" name="Image 5" descr="preencoded.png"/>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968836" y="6283013"/>
            <a:ext cx="407656" cy="407657"/>
          </a:xfrm>
          <a:prstGeom prst="rect">
            <a:avLst/>
          </a:prstGeom>
        </p:spPr>
      </p:pic>
      <p:sp>
        <p:nvSpPr>
          <p:cNvPr id="29" name="Text 21"/>
          <p:cNvSpPr/>
          <p:nvPr/>
        </p:nvSpPr>
        <p:spPr>
          <a:xfrm>
            <a:off x="7734184" y="5895055"/>
            <a:ext cx="3582885" cy="733194"/>
          </a:xfrm>
          <a:prstGeom prst="rect">
            <a:avLst/>
          </a:prstGeom>
          <a:noFill/>
          <a:ln/>
        </p:spPr>
        <p:txBody>
          <a:bodyPr wrap="square" lIns="25400" tIns="25400" rIns="25400" bIns="25400" rtlCol="0" anchor="t">
            <a:normAutofit/>
          </a:bodyPr>
          <a:lstStyle/>
          <a:p>
            <a:pPr marL="0" indent="0" algn="l">
              <a:lnSpc>
                <a:spcPct val="94286"/>
              </a:lnSpc>
              <a:buNone/>
            </a:pPr>
            <a:r>
              <a:rPr lang="en-US" sz="2250" b="1" dirty="0">
                <a:solidFill>
                  <a:srgbClr val="1D3064"/>
                </a:solidFill>
                <a:latin typeface="Ubuntu" pitchFamily="34" charset="0"/>
                <a:ea typeface="Ubuntu" pitchFamily="34" charset="-122"/>
                <a:cs typeface="Ubuntu" pitchFamily="34" charset="-120"/>
              </a:rPr>
              <a:t>Automation / Orchestration</a:t>
            </a:r>
            <a:endParaRPr lang="en-US" sz="2250" dirty="0"/>
          </a:p>
        </p:txBody>
      </p:sp>
      <p:sp>
        <p:nvSpPr>
          <p:cNvPr id="30" name="Text 22"/>
          <p:cNvSpPr/>
          <p:nvPr/>
        </p:nvSpPr>
        <p:spPr>
          <a:xfrm>
            <a:off x="7747350" y="6580729"/>
            <a:ext cx="3577236" cy="447497"/>
          </a:xfrm>
          <a:prstGeom prst="rect">
            <a:avLst/>
          </a:prstGeom>
          <a:noFill/>
          <a:ln/>
        </p:spPr>
        <p:txBody>
          <a:bodyPr wrap="square" lIns="25400" tIns="25400" rIns="25400" bIns="25400" rtlCol="0" anchor="t">
            <a:normAutofit/>
          </a:bodyPr>
          <a:lstStyle/>
          <a:p>
            <a:pPr marL="0" indent="0" algn="l">
              <a:lnSpc>
                <a:spcPct val="112500"/>
              </a:lnSpc>
              <a:buNone/>
            </a:pPr>
            <a:r>
              <a:rPr lang="en-US" sz="1800" kern="0" spc="72" dirty="0">
                <a:solidFill>
                  <a:srgbClr val="6A7894"/>
                </a:solidFill>
                <a:latin typeface="IBM Plex Mono" pitchFamily="34" charset="0"/>
                <a:ea typeface="IBM Plex Mono" pitchFamily="34" charset="-122"/>
                <a:cs typeface="IBM Plex Mono" pitchFamily="34" charset="-120"/>
              </a:rPr>
              <a:t>Connect the AI</a:t>
            </a:r>
            <a:endParaRPr lang="en-US" sz="1800" dirty="0"/>
          </a:p>
        </p:txBody>
      </p:sp>
      <p:sp>
        <p:nvSpPr>
          <p:cNvPr id="31" name="Shape 23"/>
          <p:cNvSpPr/>
          <p:nvPr/>
        </p:nvSpPr>
        <p:spPr>
          <a:xfrm rot="72000">
            <a:off x="12001499" y="5299025"/>
            <a:ext cx="4953002" cy="1200150"/>
          </a:xfrm>
          <a:prstGeom prst="roundRect">
            <a:avLst>
              <a:gd name="adj" fmla="val 11111"/>
            </a:avLst>
          </a:prstGeom>
          <a:solidFill>
            <a:srgbClr val="FFFFFF"/>
          </a:solidFill>
          <a:ln w="9525">
            <a:solidFill>
              <a:srgbClr val="DDE3EE"/>
            </a:solidFill>
            <a:prstDash val="solid"/>
          </a:ln>
          <a:effectLst>
            <a:outerShdw blurRad="19050" dist="9525" dir="5400000" algn="bl" rotWithShape="0">
              <a:srgbClr val="1D3064">
                <a:alpha val="6000"/>
              </a:srgbClr>
            </a:outerShdw>
          </a:effectLst>
        </p:spPr>
        <p:txBody>
          <a:bodyPr/>
          <a:lstStyle/>
          <a:p>
            <a:endParaRPr lang="en-US"/>
          </a:p>
        </p:txBody>
      </p:sp>
      <p:sp>
        <p:nvSpPr>
          <p:cNvPr id="32" name="Shape 24"/>
          <p:cNvSpPr/>
          <p:nvPr/>
        </p:nvSpPr>
        <p:spPr>
          <a:xfrm>
            <a:off x="12270628" y="5491151"/>
            <a:ext cx="738901" cy="738901"/>
          </a:xfrm>
          <a:prstGeom prst="roundRect">
            <a:avLst>
              <a:gd name="adj" fmla="val 15469"/>
            </a:avLst>
          </a:prstGeom>
          <a:solidFill>
            <a:srgbClr val="F5F7FB"/>
          </a:solidFill>
          <a:ln/>
        </p:spPr>
        <p:txBody>
          <a:bodyPr/>
          <a:lstStyle/>
          <a:p>
            <a:endParaRPr lang="en-US"/>
          </a:p>
        </p:txBody>
      </p:sp>
      <p:pic>
        <p:nvPicPr>
          <p:cNvPr id="33" name="Image 6" descr="preencoded.png"/>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2435908" y="5656431"/>
            <a:ext cx="408340" cy="408340"/>
          </a:xfrm>
          <a:prstGeom prst="rect">
            <a:avLst/>
          </a:prstGeom>
        </p:spPr>
      </p:pic>
      <p:sp>
        <p:nvSpPr>
          <p:cNvPr id="34" name="Text 25"/>
          <p:cNvSpPr/>
          <p:nvPr/>
        </p:nvSpPr>
        <p:spPr>
          <a:xfrm>
            <a:off x="13212351" y="5515461"/>
            <a:ext cx="2052525" cy="391304"/>
          </a:xfrm>
          <a:prstGeom prst="rect">
            <a:avLst/>
          </a:prstGeom>
          <a:noFill/>
          <a:ln/>
        </p:spPr>
        <p:txBody>
          <a:bodyPr wrap="square" lIns="25400" tIns="25400" rIns="25400" bIns="25400" rtlCol="0" anchor="t">
            <a:normAutofit/>
          </a:bodyPr>
          <a:lstStyle/>
          <a:p>
            <a:pPr marL="0" indent="0" algn="l">
              <a:lnSpc>
                <a:spcPct val="94286"/>
              </a:lnSpc>
              <a:buNone/>
            </a:pPr>
            <a:r>
              <a:rPr lang="en-US" sz="2250" b="1" dirty="0">
                <a:solidFill>
                  <a:srgbClr val="1D3064"/>
                </a:solidFill>
                <a:latin typeface="Ubuntu" pitchFamily="34" charset="0"/>
                <a:ea typeface="Ubuntu" pitchFamily="34" charset="-122"/>
                <a:cs typeface="Ubuntu" pitchFamily="34" charset="-120"/>
              </a:rPr>
              <a:t>Observability</a:t>
            </a:r>
            <a:endParaRPr lang="en-US" sz="2250" dirty="0"/>
          </a:p>
        </p:txBody>
      </p:sp>
      <p:sp>
        <p:nvSpPr>
          <p:cNvPr id="35" name="Text 26"/>
          <p:cNvSpPr/>
          <p:nvPr/>
        </p:nvSpPr>
        <p:spPr>
          <a:xfrm>
            <a:off x="13203972" y="5886855"/>
            <a:ext cx="1942730" cy="419872"/>
          </a:xfrm>
          <a:prstGeom prst="rect">
            <a:avLst/>
          </a:prstGeom>
          <a:noFill/>
          <a:ln/>
        </p:spPr>
        <p:txBody>
          <a:bodyPr wrap="square" lIns="25400" tIns="25400" rIns="25400" bIns="25400" rtlCol="0" anchor="t">
            <a:normAutofit/>
          </a:bodyPr>
          <a:lstStyle/>
          <a:p>
            <a:pPr marL="0" indent="0" algn="l">
              <a:lnSpc>
                <a:spcPct val="112500"/>
              </a:lnSpc>
              <a:buNone/>
            </a:pPr>
            <a:r>
              <a:rPr lang="en-US" sz="1800" kern="0" spc="72" dirty="0">
                <a:solidFill>
                  <a:srgbClr val="6A7894"/>
                </a:solidFill>
                <a:latin typeface="IBM Plex Mono" pitchFamily="34" charset="0"/>
                <a:ea typeface="IBM Plex Mono" pitchFamily="34" charset="-122"/>
                <a:cs typeface="IBM Plex Mono" pitchFamily="34" charset="-120"/>
              </a:rPr>
              <a:t>Watch the AI</a:t>
            </a:r>
            <a:endParaRPr lang="en-US" sz="1800" dirty="0"/>
          </a:p>
        </p:txBody>
      </p:sp>
      <p:sp>
        <p:nvSpPr>
          <p:cNvPr id="36" name="Shape 27"/>
          <p:cNvSpPr/>
          <p:nvPr/>
        </p:nvSpPr>
        <p:spPr>
          <a:xfrm>
            <a:off x="1028700" y="8121551"/>
            <a:ext cx="2353121" cy="9525"/>
          </a:xfrm>
          <a:prstGeom prst="rect">
            <a:avLst/>
          </a:prstGeom>
          <a:blipFill>
            <a:blip r:embed="rId10"/>
            <a:tile tx="0" ty="0" sx="100000" sy="100000" flip="none" algn="tl"/>
          </a:blipFill>
          <a:ln/>
        </p:spPr>
        <p:txBody>
          <a:bodyPr/>
          <a:lstStyle/>
          <a:p>
            <a:endParaRPr lang="en-US"/>
          </a:p>
        </p:txBody>
      </p:sp>
      <p:sp>
        <p:nvSpPr>
          <p:cNvPr id="37" name="Text 28"/>
          <p:cNvSpPr/>
          <p:nvPr/>
        </p:nvSpPr>
        <p:spPr>
          <a:xfrm>
            <a:off x="3182794" y="7826276"/>
            <a:ext cx="11922413" cy="638175"/>
          </a:xfrm>
          <a:prstGeom prst="rect">
            <a:avLst/>
          </a:prstGeom>
          <a:noFill/>
          <a:ln/>
        </p:spPr>
        <p:txBody>
          <a:bodyPr wrap="square" lIns="25400" tIns="25400" rIns="25400" bIns="25400" rtlCol="0" anchor="t">
            <a:normAutofit/>
          </a:bodyPr>
          <a:lstStyle/>
          <a:p>
            <a:pPr marL="0" indent="0" algn="ctr">
              <a:lnSpc>
                <a:spcPct val="131250"/>
              </a:lnSpc>
              <a:buNone/>
            </a:pPr>
            <a:r>
              <a:rPr lang="en-US" sz="3150" b="1" kern="0" spc="-31" dirty="0">
                <a:solidFill>
                  <a:srgbClr val="4A56D6"/>
                </a:solidFill>
                <a:latin typeface="Ubuntu" pitchFamily="34" charset="0"/>
                <a:ea typeface="Ubuntu" pitchFamily="34" charset="-122"/>
                <a:cs typeface="Ubuntu" pitchFamily="34" charset="-120"/>
              </a:rPr>
              <a:t>But who makes all of it work together inside the business?</a:t>
            </a:r>
            <a:endParaRPr lang="en-US" sz="3150" dirty="0"/>
          </a:p>
        </p:txBody>
      </p:sp>
      <p:sp>
        <p:nvSpPr>
          <p:cNvPr id="38" name="Shape 29"/>
          <p:cNvSpPr/>
          <p:nvPr/>
        </p:nvSpPr>
        <p:spPr>
          <a:xfrm>
            <a:off x="14906179" y="8121551"/>
            <a:ext cx="2353121" cy="9525"/>
          </a:xfrm>
          <a:prstGeom prst="rect">
            <a:avLst/>
          </a:prstGeom>
          <a:blipFill>
            <a:blip r:embed="rId10"/>
            <a:tile tx="0" ty="0" sx="100000" sy="100000" flip="none" algn="tl"/>
          </a:blipFill>
          <a:ln/>
        </p:spPr>
        <p:txBody>
          <a:bodyPr/>
          <a:lstStyle/>
          <a:p>
            <a:endParaRPr lang="en-US"/>
          </a:p>
        </p:txBody>
      </p:sp>
      <p:sp>
        <p:nvSpPr>
          <p:cNvPr id="39" name="Shape 30"/>
          <p:cNvSpPr/>
          <p:nvPr/>
        </p:nvSpPr>
        <p:spPr>
          <a:xfrm>
            <a:off x="952500" y="8934450"/>
            <a:ext cx="16383000" cy="9525"/>
          </a:xfrm>
          <a:prstGeom prst="rect">
            <a:avLst/>
          </a:prstGeom>
          <a:solidFill>
            <a:srgbClr val="DDE3EE"/>
          </a:solidFill>
          <a:ln/>
        </p:spPr>
        <p:txBody>
          <a:bodyPr/>
          <a:lstStyle/>
          <a:p>
            <a:endParaRPr lang="en-US"/>
          </a:p>
        </p:txBody>
      </p:sp>
      <p:sp>
        <p:nvSpPr>
          <p:cNvPr id="40" name="Text 31"/>
          <p:cNvSpPr/>
          <p:nvPr/>
        </p:nvSpPr>
        <p:spPr>
          <a:xfrm>
            <a:off x="952500" y="9191625"/>
            <a:ext cx="16874490" cy="523875"/>
          </a:xfrm>
          <a:prstGeom prst="rect">
            <a:avLst/>
          </a:prstGeom>
          <a:noFill/>
          <a:ln/>
        </p:spPr>
        <p:txBody>
          <a:bodyPr wrap="square" lIns="25400" tIns="25400" rIns="25400" bIns="25400" rtlCol="0" anchor="t">
            <a:normAutofit/>
          </a:bodyPr>
          <a:lstStyle/>
          <a:p>
            <a:pPr marL="0" indent="0" algn="l">
              <a:lnSpc>
                <a:spcPct val="130769"/>
              </a:lnSpc>
              <a:buNone/>
            </a:pPr>
            <a:r>
              <a:rPr lang="en-US" sz="2550" dirty="0">
                <a:solidFill>
                  <a:srgbClr val="4A5775"/>
                </a:solidFill>
                <a:latin typeface="Ubuntu" pitchFamily="34" charset="0"/>
                <a:ea typeface="Ubuntu" pitchFamily="34" charset="-122"/>
                <a:cs typeface="Ubuntu" pitchFamily="34" charset="-120"/>
              </a:rPr>
              <a:t>The business is still left assembling the operating model.</a:t>
            </a:r>
            <a:endParaRPr lang="en-US" sz="25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5F7FB"/>
        </a:solidFill>
        <a:effectLst/>
      </p:bgPr>
    </p:bg>
    <p:spTree>
      <p:nvGrpSpPr>
        <p:cNvPr id="1" name=""/>
        <p:cNvGrpSpPr/>
        <p:nvPr/>
      </p:nvGrpSpPr>
      <p:grpSpPr>
        <a:xfrm>
          <a:off x="0" y="0"/>
          <a:ext cx="0" cy="0"/>
          <a:chOff x="0" y="0"/>
          <a:chExt cx="0" cy="0"/>
        </a:xfrm>
      </p:grpSpPr>
      <p:sp>
        <p:nvSpPr>
          <p:cNvPr id="2" name="Text 0"/>
          <p:cNvSpPr/>
          <p:nvPr/>
        </p:nvSpPr>
        <p:spPr>
          <a:xfrm>
            <a:off x="952500" y="762000"/>
            <a:ext cx="18021300" cy="381000"/>
          </a:xfrm>
          <a:prstGeom prst="rect">
            <a:avLst/>
          </a:prstGeom>
          <a:noFill/>
          <a:ln/>
        </p:spPr>
        <p:txBody>
          <a:bodyPr wrap="square" lIns="25400" tIns="25400" rIns="25400" bIns="25400" rtlCol="0" anchor="t">
            <a:normAutofit/>
          </a:bodyPr>
          <a:lstStyle/>
          <a:p>
            <a:pPr marL="0" indent="0" algn="l">
              <a:lnSpc>
                <a:spcPct val="112500"/>
              </a:lnSpc>
              <a:buNone/>
            </a:pPr>
            <a:r>
              <a:rPr lang="en-US" sz="1800" kern="0" spc="252" dirty="0">
                <a:solidFill>
                  <a:srgbClr val="5A6CF0"/>
                </a:solidFill>
                <a:latin typeface="IBM Plex Mono" pitchFamily="34" charset="0"/>
                <a:ea typeface="IBM Plex Mono" pitchFamily="34" charset="-122"/>
                <a:cs typeface="IBM Plex Mono" pitchFamily="34" charset="-120"/>
              </a:rPr>
              <a:t>SERVICES RESPONSE</a:t>
            </a:r>
            <a:endParaRPr lang="en-US" sz="1800" dirty="0"/>
          </a:p>
        </p:txBody>
      </p:sp>
      <p:sp>
        <p:nvSpPr>
          <p:cNvPr id="3" name="Text 1"/>
          <p:cNvSpPr/>
          <p:nvPr/>
        </p:nvSpPr>
        <p:spPr>
          <a:xfrm>
            <a:off x="952500" y="1257300"/>
            <a:ext cx="18021300" cy="718096"/>
          </a:xfrm>
          <a:prstGeom prst="rect">
            <a:avLst/>
          </a:prstGeom>
          <a:noFill/>
          <a:ln/>
        </p:spPr>
        <p:txBody>
          <a:bodyPr wrap="square" lIns="25400" tIns="25400" rIns="25400" bIns="25400" rtlCol="0" anchor="t">
            <a:normAutofit lnSpcReduction="10000"/>
          </a:bodyPr>
          <a:lstStyle/>
          <a:p>
            <a:pPr marL="0" indent="0" algn="l">
              <a:lnSpc>
                <a:spcPct val="91538"/>
              </a:lnSpc>
              <a:buNone/>
            </a:pPr>
            <a:r>
              <a:rPr lang="en-US" sz="5100" b="1" kern="0" spc="-102" dirty="0">
                <a:solidFill>
                  <a:srgbClr val="1D3064"/>
                </a:solidFill>
                <a:latin typeface="Ubuntu" pitchFamily="34" charset="0"/>
                <a:ea typeface="Ubuntu" pitchFamily="34" charset="-122"/>
                <a:cs typeface="Ubuntu" pitchFamily="34" charset="-120"/>
              </a:rPr>
              <a:t>The Services Response Is Fragmented</a:t>
            </a:r>
            <a:endParaRPr lang="en-US" sz="5100" dirty="0"/>
          </a:p>
        </p:txBody>
      </p:sp>
      <p:sp>
        <p:nvSpPr>
          <p:cNvPr id="4" name="Text 2"/>
          <p:cNvSpPr/>
          <p:nvPr/>
        </p:nvSpPr>
        <p:spPr>
          <a:xfrm>
            <a:off x="952500" y="2089696"/>
            <a:ext cx="13620750" cy="423863"/>
          </a:xfrm>
          <a:prstGeom prst="rect">
            <a:avLst/>
          </a:prstGeom>
          <a:noFill/>
          <a:ln/>
        </p:spPr>
        <p:txBody>
          <a:bodyPr wrap="square" lIns="25400" tIns="25400" rIns="25400" bIns="25400" rtlCol="0" anchor="t">
            <a:normAutofit/>
          </a:bodyPr>
          <a:lstStyle/>
          <a:p>
            <a:pPr marL="0" indent="0" algn="l">
              <a:lnSpc>
                <a:spcPct val="103846"/>
              </a:lnSpc>
              <a:buNone/>
            </a:pPr>
            <a:r>
              <a:rPr lang="en-US" sz="2250" dirty="0">
                <a:solidFill>
                  <a:srgbClr val="4A5775"/>
                </a:solidFill>
                <a:latin typeface="IBM Plex Sans" pitchFamily="34" charset="0"/>
                <a:ea typeface="IBM Plex Sans" pitchFamily="34" charset="-122"/>
                <a:cs typeface="IBM Plex Sans" pitchFamily="34" charset="-120"/>
              </a:rPr>
              <a:t>Everyone has a piece of the answer. No one owns the full operating model.</a:t>
            </a:r>
            <a:endParaRPr lang="en-US" sz="2250" dirty="0"/>
          </a:p>
        </p:txBody>
      </p:sp>
      <p:sp>
        <p:nvSpPr>
          <p:cNvPr id="5" name="Shape 3"/>
          <p:cNvSpPr/>
          <p:nvPr/>
        </p:nvSpPr>
        <p:spPr>
          <a:xfrm>
            <a:off x="952500" y="2894558"/>
            <a:ext cx="11096625" cy="4800600"/>
          </a:xfrm>
          <a:prstGeom prst="roundRect">
            <a:avLst>
              <a:gd name="adj" fmla="val 2778"/>
            </a:avLst>
          </a:prstGeom>
          <a:solidFill>
            <a:srgbClr val="FFFFFF"/>
          </a:solidFill>
          <a:ln w="9525">
            <a:solidFill>
              <a:srgbClr val="DDE3EE"/>
            </a:solidFill>
            <a:prstDash val="solid"/>
          </a:ln>
          <a:effectLst>
            <a:outerShdw blurRad="76200" dist="19050" dir="5400000" algn="bl" rotWithShape="0">
              <a:srgbClr val="1D3064">
                <a:alpha val="8000"/>
              </a:srgbClr>
            </a:outerShdw>
          </a:effectLst>
        </p:spPr>
        <p:txBody>
          <a:bodyPr/>
          <a:lstStyle/>
          <a:p>
            <a:endParaRPr lang="en-US"/>
          </a:p>
        </p:txBody>
      </p:sp>
      <p:pic>
        <p:nvPicPr>
          <p:cNvPr id="6" name="Image 0" descr="preencoded.png"/>
          <p:cNvPicPr>
            <a:picLocks noChangeAspect="1"/>
          </p:cNvPicPr>
          <p:nvPr/>
        </p:nvPicPr>
        <p:blipFill>
          <a:blip r:embed="rId3"/>
          <a:srcRect t="11652" b="11652"/>
          <a:stretch/>
        </p:blipFill>
        <p:spPr>
          <a:xfrm>
            <a:off x="962025" y="2904083"/>
            <a:ext cx="11077575" cy="4781550"/>
          </a:xfrm>
          <a:prstGeom prst="rect">
            <a:avLst/>
          </a:prstGeom>
        </p:spPr>
      </p:pic>
      <p:sp>
        <p:nvSpPr>
          <p:cNvPr id="7" name="Text 4"/>
          <p:cNvSpPr/>
          <p:nvPr/>
        </p:nvSpPr>
        <p:spPr>
          <a:xfrm>
            <a:off x="12582525" y="2894558"/>
            <a:ext cx="4895564" cy="655141"/>
          </a:xfrm>
          <a:prstGeom prst="rect">
            <a:avLst/>
          </a:prstGeom>
          <a:noFill/>
          <a:ln/>
        </p:spPr>
        <p:txBody>
          <a:bodyPr wrap="square" lIns="25400" tIns="25400" rIns="25400" bIns="25400" rtlCol="0" anchor="t">
            <a:normAutofit/>
          </a:bodyPr>
          <a:lstStyle/>
          <a:p>
            <a:pPr marL="0" indent="0" algn="l">
              <a:lnSpc>
                <a:spcPct val="92571"/>
              </a:lnSpc>
              <a:buNone/>
            </a:pPr>
            <a:r>
              <a:rPr lang="en-US" sz="2025" b="1" dirty="0">
                <a:solidFill>
                  <a:srgbClr val="1D3064"/>
                </a:solidFill>
                <a:latin typeface="IBM Plex Sans" pitchFamily="34" charset="0"/>
                <a:ea typeface="IBM Plex Sans" pitchFamily="34" charset="-122"/>
                <a:cs typeface="IBM Plex Sans" pitchFamily="34" charset="-120"/>
              </a:rPr>
              <a:t>AI Implementers &amp; Systems </a:t>
            </a:r>
          </a:p>
          <a:p>
            <a:pPr marL="0" indent="0" algn="l">
              <a:lnSpc>
                <a:spcPct val="92571"/>
              </a:lnSpc>
              <a:buNone/>
            </a:pPr>
            <a:r>
              <a:rPr lang="en-US" sz="2025" b="1" dirty="0">
                <a:solidFill>
                  <a:srgbClr val="1D3064"/>
                </a:solidFill>
                <a:latin typeface="IBM Plex Sans" pitchFamily="34" charset="0"/>
                <a:ea typeface="IBM Plex Sans" pitchFamily="34" charset="-122"/>
                <a:cs typeface="IBM Plex Sans" pitchFamily="34" charset="-120"/>
              </a:rPr>
              <a:t>Integrators</a:t>
            </a:r>
            <a:endParaRPr lang="en-US" sz="2025" dirty="0"/>
          </a:p>
        </p:txBody>
      </p:sp>
      <p:sp>
        <p:nvSpPr>
          <p:cNvPr id="8" name="Text 5"/>
          <p:cNvSpPr/>
          <p:nvPr/>
        </p:nvSpPr>
        <p:spPr>
          <a:xfrm>
            <a:off x="12582525" y="3568750"/>
            <a:ext cx="5228273" cy="335161"/>
          </a:xfrm>
          <a:prstGeom prst="rect">
            <a:avLst/>
          </a:prstGeom>
          <a:noFill/>
          <a:ln/>
        </p:spPr>
        <p:txBody>
          <a:bodyPr wrap="square" lIns="25400" tIns="25400" rIns="25400" bIns="25400" rtlCol="0" anchor="t">
            <a:normAutofit/>
          </a:bodyPr>
          <a:lstStyle/>
          <a:p>
            <a:pPr marL="0" indent="0" algn="l">
              <a:lnSpc>
                <a:spcPct val="97500"/>
              </a:lnSpc>
              <a:buNone/>
            </a:pPr>
            <a:r>
              <a:rPr lang="en-US" sz="1800" dirty="0">
                <a:solidFill>
                  <a:srgbClr val="6A7894"/>
                </a:solidFill>
                <a:latin typeface="IBM Plex Sans" pitchFamily="34" charset="0"/>
                <a:ea typeface="IBM Plex Sans" pitchFamily="34" charset="-122"/>
                <a:cs typeface="IBM Plex Sans" pitchFamily="34" charset="-120"/>
              </a:rPr>
              <a:t>How do we build and connect it?</a:t>
            </a:r>
            <a:endParaRPr lang="en-US" sz="1800" dirty="0"/>
          </a:p>
        </p:txBody>
      </p:sp>
      <p:sp>
        <p:nvSpPr>
          <p:cNvPr id="9" name="Text 6"/>
          <p:cNvSpPr/>
          <p:nvPr/>
        </p:nvSpPr>
        <p:spPr>
          <a:xfrm>
            <a:off x="12582525" y="3994547"/>
            <a:ext cx="5228273" cy="346621"/>
          </a:xfrm>
          <a:prstGeom prst="rect">
            <a:avLst/>
          </a:prstGeom>
          <a:noFill/>
          <a:ln/>
        </p:spPr>
        <p:txBody>
          <a:bodyPr wrap="square" lIns="25400" tIns="25400" rIns="25400" bIns="25400" rtlCol="0" anchor="t">
            <a:normAutofit/>
          </a:bodyPr>
          <a:lstStyle/>
          <a:p>
            <a:pPr marL="0" indent="0" algn="l">
              <a:lnSpc>
                <a:spcPct val="92571"/>
              </a:lnSpc>
              <a:buNone/>
            </a:pPr>
            <a:r>
              <a:rPr lang="en-US" sz="2025" b="1" dirty="0">
                <a:solidFill>
                  <a:srgbClr val="1D3064"/>
                </a:solidFill>
                <a:latin typeface="IBM Plex Sans" pitchFamily="34" charset="0"/>
                <a:ea typeface="IBM Plex Sans" pitchFamily="34" charset="-122"/>
                <a:cs typeface="IBM Plex Sans" pitchFamily="34" charset="-120"/>
              </a:rPr>
              <a:t>AI Strategy &amp; Transformation</a:t>
            </a:r>
            <a:endParaRPr lang="en-US" sz="2025" dirty="0"/>
          </a:p>
        </p:txBody>
      </p:sp>
      <p:sp>
        <p:nvSpPr>
          <p:cNvPr id="10" name="Text 7"/>
          <p:cNvSpPr/>
          <p:nvPr/>
        </p:nvSpPr>
        <p:spPr>
          <a:xfrm>
            <a:off x="12582525" y="4360218"/>
            <a:ext cx="4895564" cy="632222"/>
          </a:xfrm>
          <a:prstGeom prst="rect">
            <a:avLst/>
          </a:prstGeom>
          <a:noFill/>
          <a:ln/>
        </p:spPr>
        <p:txBody>
          <a:bodyPr wrap="square" lIns="25400" tIns="25400" rIns="25400" bIns="25400" rtlCol="0" anchor="t">
            <a:normAutofit/>
          </a:bodyPr>
          <a:lstStyle/>
          <a:p>
            <a:pPr marL="0" indent="0" algn="l">
              <a:lnSpc>
                <a:spcPct val="97500"/>
              </a:lnSpc>
              <a:buNone/>
            </a:pPr>
            <a:r>
              <a:rPr lang="en-US" sz="1800" dirty="0">
                <a:solidFill>
                  <a:srgbClr val="6A7894"/>
                </a:solidFill>
                <a:latin typeface="IBM Plex Sans" pitchFamily="34" charset="0"/>
                <a:ea typeface="IBM Plex Sans" pitchFamily="34" charset="-122"/>
                <a:cs typeface="IBM Plex Sans" pitchFamily="34" charset="-120"/>
              </a:rPr>
              <a:t>Where should we use AI, and what should change?</a:t>
            </a:r>
            <a:endParaRPr lang="en-US" sz="1800" dirty="0"/>
          </a:p>
        </p:txBody>
      </p:sp>
      <p:sp>
        <p:nvSpPr>
          <p:cNvPr id="11" name="Text 8"/>
          <p:cNvSpPr/>
          <p:nvPr/>
        </p:nvSpPr>
        <p:spPr>
          <a:xfrm>
            <a:off x="12582525" y="5083076"/>
            <a:ext cx="5228273" cy="346621"/>
          </a:xfrm>
          <a:prstGeom prst="rect">
            <a:avLst/>
          </a:prstGeom>
          <a:noFill/>
          <a:ln/>
        </p:spPr>
        <p:txBody>
          <a:bodyPr wrap="square" lIns="25400" tIns="25400" rIns="25400" bIns="25400" rtlCol="0" anchor="t">
            <a:normAutofit/>
          </a:bodyPr>
          <a:lstStyle/>
          <a:p>
            <a:pPr marL="0" indent="0" algn="l">
              <a:lnSpc>
                <a:spcPct val="92571"/>
              </a:lnSpc>
              <a:buNone/>
            </a:pPr>
            <a:r>
              <a:rPr lang="en-US" sz="2025" b="1" dirty="0">
                <a:solidFill>
                  <a:srgbClr val="1D3064"/>
                </a:solidFill>
                <a:latin typeface="IBM Plex Sans" pitchFamily="34" charset="0"/>
                <a:ea typeface="IBM Plex Sans" pitchFamily="34" charset="-122"/>
                <a:cs typeface="IBM Plex Sans" pitchFamily="34" charset="-120"/>
              </a:rPr>
              <a:t>Governance, Risk &amp; Compliance</a:t>
            </a:r>
            <a:endParaRPr lang="en-US" sz="2025" dirty="0"/>
          </a:p>
        </p:txBody>
      </p:sp>
      <p:sp>
        <p:nvSpPr>
          <p:cNvPr id="12" name="Text 9"/>
          <p:cNvSpPr/>
          <p:nvPr/>
        </p:nvSpPr>
        <p:spPr>
          <a:xfrm>
            <a:off x="12582525" y="5448746"/>
            <a:ext cx="5228273" cy="335161"/>
          </a:xfrm>
          <a:prstGeom prst="rect">
            <a:avLst/>
          </a:prstGeom>
          <a:noFill/>
          <a:ln/>
        </p:spPr>
        <p:txBody>
          <a:bodyPr wrap="square" lIns="25400" tIns="25400" rIns="25400" bIns="25400" rtlCol="0" anchor="t">
            <a:normAutofit/>
          </a:bodyPr>
          <a:lstStyle/>
          <a:p>
            <a:pPr marL="0" indent="0" algn="l">
              <a:lnSpc>
                <a:spcPct val="97500"/>
              </a:lnSpc>
              <a:buNone/>
            </a:pPr>
            <a:r>
              <a:rPr lang="en-US" sz="1800" dirty="0">
                <a:solidFill>
                  <a:srgbClr val="6A7894"/>
                </a:solidFill>
                <a:latin typeface="IBM Plex Sans" pitchFamily="34" charset="0"/>
                <a:ea typeface="IBM Plex Sans" pitchFamily="34" charset="-122"/>
                <a:cs typeface="IBM Plex Sans" pitchFamily="34" charset="-120"/>
              </a:rPr>
              <a:t>How do we control and trust it?</a:t>
            </a:r>
            <a:endParaRPr lang="en-US" sz="1800" dirty="0"/>
          </a:p>
        </p:txBody>
      </p:sp>
      <p:sp>
        <p:nvSpPr>
          <p:cNvPr id="13" name="Text 10"/>
          <p:cNvSpPr/>
          <p:nvPr/>
        </p:nvSpPr>
        <p:spPr>
          <a:xfrm>
            <a:off x="12582525" y="5874395"/>
            <a:ext cx="5228273" cy="346621"/>
          </a:xfrm>
          <a:prstGeom prst="rect">
            <a:avLst/>
          </a:prstGeom>
          <a:noFill/>
          <a:ln/>
        </p:spPr>
        <p:txBody>
          <a:bodyPr wrap="square" lIns="25400" tIns="25400" rIns="25400" bIns="25400" rtlCol="0" anchor="t">
            <a:normAutofit/>
          </a:bodyPr>
          <a:lstStyle/>
          <a:p>
            <a:pPr marL="0" indent="0" algn="l">
              <a:lnSpc>
                <a:spcPct val="92571"/>
              </a:lnSpc>
              <a:buNone/>
            </a:pPr>
            <a:r>
              <a:rPr lang="en-US" sz="2025" b="1" dirty="0">
                <a:solidFill>
                  <a:srgbClr val="1D3064"/>
                </a:solidFill>
                <a:latin typeface="IBM Plex Sans" pitchFamily="34" charset="0"/>
                <a:ea typeface="IBM Plex Sans" pitchFamily="34" charset="-122"/>
                <a:cs typeface="IBM Plex Sans" pitchFamily="34" charset="-120"/>
              </a:rPr>
              <a:t>Business Process &amp; Operations</a:t>
            </a:r>
            <a:endParaRPr lang="en-US" sz="2025" dirty="0"/>
          </a:p>
        </p:txBody>
      </p:sp>
      <p:sp>
        <p:nvSpPr>
          <p:cNvPr id="14" name="Text 11"/>
          <p:cNvSpPr/>
          <p:nvPr/>
        </p:nvSpPr>
        <p:spPr>
          <a:xfrm>
            <a:off x="12582525" y="6240066"/>
            <a:ext cx="5228273" cy="335161"/>
          </a:xfrm>
          <a:prstGeom prst="rect">
            <a:avLst/>
          </a:prstGeom>
          <a:noFill/>
          <a:ln/>
        </p:spPr>
        <p:txBody>
          <a:bodyPr wrap="square" lIns="25400" tIns="25400" rIns="25400" bIns="25400" rtlCol="0" anchor="t">
            <a:normAutofit/>
          </a:bodyPr>
          <a:lstStyle/>
          <a:p>
            <a:pPr marL="0" indent="0" algn="l">
              <a:lnSpc>
                <a:spcPct val="97500"/>
              </a:lnSpc>
              <a:buNone/>
            </a:pPr>
            <a:r>
              <a:rPr lang="en-US" sz="1800" dirty="0">
                <a:solidFill>
                  <a:srgbClr val="6A7894"/>
                </a:solidFill>
                <a:latin typeface="IBM Plex Sans" pitchFamily="34" charset="0"/>
                <a:ea typeface="IBM Plex Sans" pitchFamily="34" charset="-122"/>
                <a:cs typeface="IBM Plex Sans" pitchFamily="34" charset="-120"/>
              </a:rPr>
              <a:t>How does the business actually work?</a:t>
            </a:r>
            <a:endParaRPr lang="en-US" sz="1800" dirty="0"/>
          </a:p>
        </p:txBody>
      </p:sp>
      <p:sp>
        <p:nvSpPr>
          <p:cNvPr id="15" name="Text 12"/>
          <p:cNvSpPr/>
          <p:nvPr/>
        </p:nvSpPr>
        <p:spPr>
          <a:xfrm>
            <a:off x="12582525" y="6665863"/>
            <a:ext cx="4895564" cy="1135112"/>
          </a:xfrm>
          <a:prstGeom prst="rect">
            <a:avLst/>
          </a:prstGeom>
          <a:noFill/>
          <a:ln/>
        </p:spPr>
        <p:txBody>
          <a:bodyPr wrap="square" lIns="25400" tIns="25400" rIns="25400" bIns="25400" rtlCol="0" anchor="t">
            <a:normAutofit/>
          </a:bodyPr>
          <a:lstStyle/>
          <a:p>
            <a:pPr marL="0" indent="0" algn="l">
              <a:lnSpc>
                <a:spcPct val="120000"/>
              </a:lnSpc>
              <a:buNone/>
            </a:pPr>
            <a:r>
              <a:rPr lang="en-US" sz="1800" kern="0" spc="108" dirty="0">
                <a:solidFill>
                  <a:srgbClr val="4A5775"/>
                </a:solidFill>
                <a:latin typeface="IBM Plex Mono" pitchFamily="34" charset="0"/>
                <a:ea typeface="IBM Plex Mono" pitchFamily="34" charset="-122"/>
                <a:cs typeface="IBM Plex Mono" pitchFamily="34" charset="-120"/>
              </a:rPr>
              <a:t>Different tools. </a:t>
            </a:r>
          </a:p>
          <a:p>
            <a:pPr marL="0" indent="0" algn="l">
              <a:lnSpc>
                <a:spcPct val="120000"/>
              </a:lnSpc>
              <a:buNone/>
            </a:pPr>
            <a:r>
              <a:rPr lang="en-US" sz="1800" kern="0" spc="108" dirty="0">
                <a:solidFill>
                  <a:srgbClr val="4A5775"/>
                </a:solidFill>
                <a:latin typeface="IBM Plex Mono" pitchFamily="34" charset="0"/>
                <a:ea typeface="IBM Plex Mono" pitchFamily="34" charset="-122"/>
                <a:cs typeface="IBM Plex Mono" pitchFamily="34" charset="-120"/>
              </a:rPr>
              <a:t>Different expertise. </a:t>
            </a:r>
          </a:p>
          <a:p>
            <a:pPr marL="0" indent="0" algn="l">
              <a:lnSpc>
                <a:spcPct val="120000"/>
              </a:lnSpc>
              <a:buNone/>
            </a:pPr>
            <a:r>
              <a:rPr lang="en-US" sz="1800" kern="0" spc="108" dirty="0">
                <a:solidFill>
                  <a:srgbClr val="4A5775"/>
                </a:solidFill>
                <a:latin typeface="IBM Plex Mono" pitchFamily="34" charset="0"/>
                <a:ea typeface="IBM Plex Mono" pitchFamily="34" charset="-122"/>
                <a:cs typeface="IBM Plex Mono" pitchFamily="34" charset="-120"/>
              </a:rPr>
              <a:t>Different operating models.</a:t>
            </a:r>
            <a:endParaRPr lang="en-US" sz="1800" dirty="0"/>
          </a:p>
        </p:txBody>
      </p:sp>
      <p:sp>
        <p:nvSpPr>
          <p:cNvPr id="16" name="Shape 13"/>
          <p:cNvSpPr/>
          <p:nvPr/>
        </p:nvSpPr>
        <p:spPr>
          <a:xfrm>
            <a:off x="952500" y="8181975"/>
            <a:ext cx="16383000" cy="9525"/>
          </a:xfrm>
          <a:prstGeom prst="rect">
            <a:avLst/>
          </a:prstGeom>
          <a:solidFill>
            <a:srgbClr val="DDE3EE"/>
          </a:solidFill>
          <a:ln/>
        </p:spPr>
        <p:txBody>
          <a:bodyPr/>
          <a:lstStyle/>
          <a:p>
            <a:endParaRPr lang="en-US"/>
          </a:p>
        </p:txBody>
      </p:sp>
      <p:sp>
        <p:nvSpPr>
          <p:cNvPr id="17" name="Shape 14"/>
          <p:cNvSpPr/>
          <p:nvPr/>
        </p:nvSpPr>
        <p:spPr>
          <a:xfrm>
            <a:off x="952500" y="8753475"/>
            <a:ext cx="57150" cy="609600"/>
          </a:xfrm>
          <a:prstGeom prst="roundRect">
            <a:avLst>
              <a:gd name="adj" fmla="val 50000"/>
            </a:avLst>
          </a:prstGeom>
          <a:gradFill rotWithShape="1">
            <a:gsLst>
              <a:gs pos="0">
                <a:srgbClr val="89DCEB">
                  <a:alpha val="100000"/>
                </a:srgbClr>
              </a:gs>
              <a:gs pos="100000">
                <a:srgbClr val="7287FD">
                  <a:alpha val="100000"/>
                </a:srgbClr>
              </a:gs>
            </a:gsLst>
            <a:lin ang="5400000" scaled="0"/>
          </a:gradFill>
          <a:ln/>
        </p:spPr>
        <p:txBody>
          <a:bodyPr/>
          <a:lstStyle/>
          <a:p>
            <a:endParaRPr lang="en-US"/>
          </a:p>
        </p:txBody>
      </p:sp>
      <p:sp>
        <p:nvSpPr>
          <p:cNvPr id="18" name="Text 15"/>
          <p:cNvSpPr/>
          <p:nvPr/>
        </p:nvSpPr>
        <p:spPr>
          <a:xfrm>
            <a:off x="1314450" y="8515350"/>
            <a:ext cx="13966180" cy="523875"/>
          </a:xfrm>
          <a:prstGeom prst="rect">
            <a:avLst/>
          </a:prstGeom>
          <a:noFill/>
          <a:ln/>
        </p:spPr>
        <p:txBody>
          <a:bodyPr wrap="square" lIns="25400" tIns="25400" rIns="25400" bIns="25400" rtlCol="0" anchor="t">
            <a:normAutofit/>
          </a:bodyPr>
          <a:lstStyle/>
          <a:p>
            <a:pPr marL="0" indent="0" algn="l">
              <a:lnSpc>
                <a:spcPct val="130769"/>
              </a:lnSpc>
              <a:buNone/>
            </a:pPr>
            <a:r>
              <a:rPr lang="en-US" sz="2550" dirty="0">
                <a:solidFill>
                  <a:srgbClr val="4A5775"/>
                </a:solidFill>
                <a:latin typeface="Ubuntu" pitchFamily="34" charset="0"/>
                <a:ea typeface="Ubuntu" pitchFamily="34" charset="-122"/>
                <a:cs typeface="Ubuntu" pitchFamily="34" charset="-120"/>
              </a:rPr>
              <a:t>The market has the expertise.</a:t>
            </a:r>
            <a:endParaRPr lang="en-US" sz="2550" dirty="0"/>
          </a:p>
        </p:txBody>
      </p:sp>
      <p:sp>
        <p:nvSpPr>
          <p:cNvPr id="19" name="Text 16"/>
          <p:cNvSpPr/>
          <p:nvPr/>
        </p:nvSpPr>
        <p:spPr>
          <a:xfrm>
            <a:off x="1314450" y="9058275"/>
            <a:ext cx="13966180" cy="581025"/>
          </a:xfrm>
          <a:prstGeom prst="rect">
            <a:avLst/>
          </a:prstGeom>
          <a:noFill/>
          <a:ln/>
        </p:spPr>
        <p:txBody>
          <a:bodyPr wrap="square" lIns="25400" tIns="25400" rIns="25400" bIns="25400" rtlCol="0" anchor="t">
            <a:normAutofit/>
          </a:bodyPr>
          <a:lstStyle/>
          <a:p>
            <a:pPr marL="0" indent="0" algn="l">
              <a:lnSpc>
                <a:spcPct val="132558"/>
              </a:lnSpc>
              <a:buNone/>
            </a:pPr>
            <a:r>
              <a:rPr lang="en-US" sz="2850" b="1" dirty="0">
                <a:solidFill>
                  <a:srgbClr val="1D3064"/>
                </a:solidFill>
                <a:latin typeface="Ubuntu" pitchFamily="34" charset="0"/>
                <a:ea typeface="Ubuntu" pitchFamily="34" charset="-122"/>
                <a:cs typeface="Ubuntu" pitchFamily="34" charset="-120"/>
              </a:rPr>
              <a:t>What it lacks is a repeatable way to bring it together around the business.</a:t>
            </a:r>
            <a:endParaRPr lang="en-US" sz="2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gradFill rotWithShape="1">
            <a:gsLst>
              <a:gs pos="0">
                <a:srgbClr val="1D3064">
                  <a:alpha val="100000"/>
                </a:srgbClr>
              </a:gs>
              <a:gs pos="100000">
                <a:srgbClr val="131F42">
                  <a:alpha val="100000"/>
                </a:srgbClr>
              </a:gs>
            </a:gsLst>
            <a:lin ang="3600000" scaled="0"/>
          </a:gradFill>
          <a:ln/>
        </p:spPr>
        <p:txBody>
          <a:bodyPr/>
          <a:lstStyle/>
          <a:p>
            <a:endParaRPr lang="en-US"/>
          </a:p>
        </p:txBody>
      </p:sp>
      <p:sp>
        <p:nvSpPr>
          <p:cNvPr id="3" name="Text 1"/>
          <p:cNvSpPr/>
          <p:nvPr/>
        </p:nvSpPr>
        <p:spPr>
          <a:xfrm>
            <a:off x="952500" y="762000"/>
            <a:ext cx="18021300" cy="381000"/>
          </a:xfrm>
          <a:prstGeom prst="rect">
            <a:avLst/>
          </a:prstGeom>
          <a:noFill/>
          <a:ln/>
        </p:spPr>
        <p:txBody>
          <a:bodyPr wrap="square" lIns="25400" tIns="25400" rIns="25400" bIns="25400" rtlCol="0" anchor="t">
            <a:normAutofit/>
          </a:bodyPr>
          <a:lstStyle/>
          <a:p>
            <a:pPr marL="0" indent="0" algn="l">
              <a:lnSpc>
                <a:spcPct val="112500"/>
              </a:lnSpc>
              <a:buNone/>
            </a:pPr>
            <a:r>
              <a:rPr lang="en-US" sz="1800" kern="0" spc="252" dirty="0">
                <a:solidFill>
                  <a:srgbClr val="89DCEB"/>
                </a:solidFill>
                <a:latin typeface="IBM Plex Mono" pitchFamily="34" charset="0"/>
                <a:ea typeface="IBM Plex Mono" pitchFamily="34" charset="-122"/>
                <a:cs typeface="IBM Plex Mono" pitchFamily="34" charset="-120"/>
              </a:rPr>
              <a:t>THE PLATFORM</a:t>
            </a:r>
            <a:endParaRPr lang="en-US" sz="1800" dirty="0"/>
          </a:p>
        </p:txBody>
      </p:sp>
      <p:sp>
        <p:nvSpPr>
          <p:cNvPr id="4" name="Text 2"/>
          <p:cNvSpPr/>
          <p:nvPr/>
        </p:nvSpPr>
        <p:spPr>
          <a:xfrm>
            <a:off x="952500" y="1257300"/>
            <a:ext cx="18021300" cy="718096"/>
          </a:xfrm>
          <a:prstGeom prst="rect">
            <a:avLst/>
          </a:prstGeom>
          <a:noFill/>
          <a:ln/>
        </p:spPr>
        <p:txBody>
          <a:bodyPr wrap="square" lIns="25400" tIns="25400" rIns="25400" bIns="25400" rtlCol="0" anchor="t">
            <a:normAutofit lnSpcReduction="10000"/>
          </a:bodyPr>
          <a:lstStyle/>
          <a:p>
            <a:pPr marL="0" indent="0" algn="l">
              <a:lnSpc>
                <a:spcPct val="91538"/>
              </a:lnSpc>
              <a:buNone/>
            </a:pPr>
            <a:r>
              <a:rPr lang="en-US" sz="5100" b="1" kern="0" spc="-102" dirty="0">
                <a:solidFill>
                  <a:srgbClr val="FFFFFF"/>
                </a:solidFill>
                <a:latin typeface="Ubuntu" pitchFamily="34" charset="0"/>
                <a:ea typeface="Ubuntu" pitchFamily="34" charset="-122"/>
                <a:cs typeface="Ubuntu" pitchFamily="34" charset="-120"/>
              </a:rPr>
              <a:t>Flowchestra Brings It Together</a:t>
            </a:r>
            <a:endParaRPr lang="en-US" sz="5100" dirty="0"/>
          </a:p>
        </p:txBody>
      </p:sp>
      <p:sp>
        <p:nvSpPr>
          <p:cNvPr id="5" name="Text 3"/>
          <p:cNvSpPr/>
          <p:nvPr/>
        </p:nvSpPr>
        <p:spPr>
          <a:xfrm>
            <a:off x="952500" y="2089696"/>
            <a:ext cx="13620750" cy="423863"/>
          </a:xfrm>
          <a:prstGeom prst="rect">
            <a:avLst/>
          </a:prstGeom>
          <a:noFill/>
          <a:ln/>
        </p:spPr>
        <p:txBody>
          <a:bodyPr wrap="square" lIns="25400" tIns="25400" rIns="25400" bIns="25400" rtlCol="0" anchor="t">
            <a:normAutofit/>
          </a:bodyPr>
          <a:lstStyle/>
          <a:p>
            <a:pPr marL="0" indent="0" algn="l">
              <a:lnSpc>
                <a:spcPct val="103846"/>
              </a:lnSpc>
              <a:buNone/>
            </a:pPr>
            <a:r>
              <a:rPr lang="en-US" sz="2250" dirty="0">
                <a:solidFill>
                  <a:srgbClr val="C3CCDD"/>
                </a:solidFill>
                <a:latin typeface="IBM Plex Sans" pitchFamily="34" charset="0"/>
                <a:ea typeface="IBM Plex Sans" pitchFamily="34" charset="-122"/>
                <a:cs typeface="IBM Plex Sans" pitchFamily="34" charset="-120"/>
              </a:rPr>
              <a:t>Operational infrastructure for governed AI execution.</a:t>
            </a:r>
            <a:endParaRPr lang="en-US" sz="2250" dirty="0"/>
          </a:p>
        </p:txBody>
      </p:sp>
      <p:sp>
        <p:nvSpPr>
          <p:cNvPr id="6" name="Shape 4"/>
          <p:cNvSpPr/>
          <p:nvPr/>
        </p:nvSpPr>
        <p:spPr>
          <a:xfrm>
            <a:off x="952500" y="2894558"/>
            <a:ext cx="11096625" cy="4800600"/>
          </a:xfrm>
          <a:prstGeom prst="roundRect">
            <a:avLst>
              <a:gd name="adj" fmla="val 2778"/>
            </a:avLst>
          </a:prstGeom>
          <a:solidFill>
            <a:srgbClr val="FFFFFF"/>
          </a:solidFill>
          <a:ln w="9525">
            <a:solidFill>
              <a:srgbClr val="FFFFFF">
                <a:alpha val="16000"/>
              </a:srgbClr>
            </a:solidFill>
            <a:prstDash val="solid"/>
          </a:ln>
          <a:effectLst>
            <a:outerShdw blurRad="247650" dist="76200" dir="5400000" algn="bl" rotWithShape="0">
              <a:srgbClr val="000000">
                <a:alpha val="22000"/>
              </a:srgbClr>
            </a:outerShdw>
          </a:effectLst>
        </p:spPr>
        <p:txBody>
          <a:bodyPr/>
          <a:lstStyle/>
          <a:p>
            <a:endParaRPr lang="en-US"/>
          </a:p>
        </p:txBody>
      </p:sp>
      <p:pic>
        <p:nvPicPr>
          <p:cNvPr id="7" name="Image 0" descr="preencoded.png"/>
          <p:cNvPicPr>
            <a:picLocks noChangeAspect="1"/>
          </p:cNvPicPr>
          <p:nvPr/>
        </p:nvPicPr>
        <p:blipFill>
          <a:blip r:embed="rId3"/>
          <a:srcRect t="11652" b="11652"/>
          <a:stretch/>
        </p:blipFill>
        <p:spPr>
          <a:xfrm>
            <a:off x="962025" y="2904083"/>
            <a:ext cx="11143298" cy="4800600"/>
          </a:xfrm>
          <a:prstGeom prst="rect">
            <a:avLst/>
          </a:prstGeom>
        </p:spPr>
      </p:pic>
      <p:sp>
        <p:nvSpPr>
          <p:cNvPr id="8" name="Text 5"/>
          <p:cNvSpPr/>
          <p:nvPr/>
        </p:nvSpPr>
        <p:spPr>
          <a:xfrm>
            <a:off x="12582525" y="2894558"/>
            <a:ext cx="5228273" cy="452438"/>
          </a:xfrm>
          <a:prstGeom prst="rect">
            <a:avLst/>
          </a:prstGeom>
          <a:noFill/>
          <a:ln/>
        </p:spPr>
        <p:txBody>
          <a:bodyPr wrap="square" lIns="25400" tIns="25400" rIns="25400" bIns="25400" rtlCol="0" anchor="t">
            <a:normAutofit/>
          </a:bodyPr>
          <a:lstStyle/>
          <a:p>
            <a:pPr marL="0" indent="0" algn="l">
              <a:lnSpc>
                <a:spcPct val="131818"/>
              </a:lnSpc>
              <a:buNone/>
            </a:pPr>
            <a:r>
              <a:rPr lang="en-US" sz="2175" b="1" dirty="0">
                <a:solidFill>
                  <a:srgbClr val="FFFFFF"/>
                </a:solidFill>
                <a:latin typeface="Ubuntu" pitchFamily="34" charset="0"/>
                <a:ea typeface="Ubuntu" pitchFamily="34" charset="-122"/>
                <a:cs typeface="Ubuntu" pitchFamily="34" charset="-120"/>
              </a:rPr>
              <a:t>Business Context</a:t>
            </a:r>
            <a:endParaRPr lang="en-US" sz="2175" dirty="0"/>
          </a:p>
        </p:txBody>
      </p:sp>
      <p:sp>
        <p:nvSpPr>
          <p:cNvPr id="9" name="Text 6"/>
          <p:cNvSpPr/>
          <p:nvPr/>
        </p:nvSpPr>
        <p:spPr>
          <a:xfrm>
            <a:off x="12582525" y="3385096"/>
            <a:ext cx="4895564" cy="723900"/>
          </a:xfrm>
          <a:prstGeom prst="rect">
            <a:avLst/>
          </a:prstGeom>
          <a:noFill/>
          <a:ln/>
        </p:spPr>
        <p:txBody>
          <a:bodyPr wrap="square" lIns="25400" tIns="25400" rIns="25400" bIns="25400" rtlCol="0" anchor="t">
            <a:normAutofit/>
          </a:bodyPr>
          <a:lstStyle/>
          <a:p>
            <a:pPr marL="0" indent="0" algn="l">
              <a:lnSpc>
                <a:spcPct val="112500"/>
              </a:lnSpc>
              <a:buNone/>
            </a:pPr>
            <a:r>
              <a:rPr lang="en-US" sz="1800" kern="0" spc="90" dirty="0">
                <a:solidFill>
                  <a:srgbClr val="97A3BD"/>
                </a:solidFill>
                <a:latin typeface="IBM Plex Mono" pitchFamily="34" charset="0"/>
                <a:ea typeface="IBM Plex Mono" pitchFamily="34" charset="-122"/>
                <a:cs typeface="IBM Plex Mono" pitchFamily="34" charset="-120"/>
              </a:rPr>
              <a:t>Workflows · People · Systems · Approvals · Policies</a:t>
            </a:r>
            <a:endParaRPr lang="en-US" sz="1800" dirty="0"/>
          </a:p>
        </p:txBody>
      </p:sp>
      <p:sp>
        <p:nvSpPr>
          <p:cNvPr id="10" name="Text 7"/>
          <p:cNvSpPr/>
          <p:nvPr/>
        </p:nvSpPr>
        <p:spPr>
          <a:xfrm>
            <a:off x="12582525" y="4163318"/>
            <a:ext cx="5228273" cy="452438"/>
          </a:xfrm>
          <a:prstGeom prst="rect">
            <a:avLst/>
          </a:prstGeom>
          <a:noFill/>
          <a:ln/>
        </p:spPr>
        <p:txBody>
          <a:bodyPr wrap="square" lIns="25400" tIns="25400" rIns="25400" bIns="25400" rtlCol="0" anchor="t">
            <a:normAutofit/>
          </a:bodyPr>
          <a:lstStyle/>
          <a:p>
            <a:pPr marL="0" indent="0" algn="l">
              <a:lnSpc>
                <a:spcPct val="131818"/>
              </a:lnSpc>
              <a:buNone/>
            </a:pPr>
            <a:r>
              <a:rPr lang="en-US" sz="2175" b="1" dirty="0">
                <a:solidFill>
                  <a:srgbClr val="FFFFFF"/>
                </a:solidFill>
                <a:latin typeface="Ubuntu" pitchFamily="34" charset="0"/>
                <a:ea typeface="Ubuntu" pitchFamily="34" charset="-122"/>
                <a:cs typeface="Ubuntu" pitchFamily="34" charset="-120"/>
              </a:rPr>
              <a:t>Governance</a:t>
            </a:r>
            <a:endParaRPr lang="en-US" sz="2175" dirty="0"/>
          </a:p>
        </p:txBody>
      </p:sp>
      <p:sp>
        <p:nvSpPr>
          <p:cNvPr id="11" name="Text 8"/>
          <p:cNvSpPr/>
          <p:nvPr/>
        </p:nvSpPr>
        <p:spPr>
          <a:xfrm>
            <a:off x="12582525" y="4653855"/>
            <a:ext cx="4895564" cy="723900"/>
          </a:xfrm>
          <a:prstGeom prst="rect">
            <a:avLst/>
          </a:prstGeom>
          <a:noFill/>
          <a:ln/>
        </p:spPr>
        <p:txBody>
          <a:bodyPr wrap="square" lIns="25400" tIns="25400" rIns="25400" bIns="25400" rtlCol="0" anchor="t">
            <a:normAutofit/>
          </a:bodyPr>
          <a:lstStyle/>
          <a:p>
            <a:pPr marL="0" indent="0" algn="l">
              <a:lnSpc>
                <a:spcPct val="112500"/>
              </a:lnSpc>
              <a:buNone/>
            </a:pPr>
            <a:r>
              <a:rPr lang="en-US" sz="1800" kern="0" spc="90" dirty="0">
                <a:solidFill>
                  <a:srgbClr val="97A3BD"/>
                </a:solidFill>
                <a:latin typeface="IBM Plex Mono" pitchFamily="34" charset="0"/>
                <a:ea typeface="IBM Plex Mono" pitchFamily="34" charset="-122"/>
                <a:cs typeface="IBM Plex Mono" pitchFamily="34" charset="-120"/>
              </a:rPr>
              <a:t>Access · Controls · Oversight · Auditability</a:t>
            </a:r>
            <a:endParaRPr lang="en-US" sz="1800" dirty="0"/>
          </a:p>
        </p:txBody>
      </p:sp>
      <p:sp>
        <p:nvSpPr>
          <p:cNvPr id="12" name="Text 9"/>
          <p:cNvSpPr/>
          <p:nvPr/>
        </p:nvSpPr>
        <p:spPr>
          <a:xfrm>
            <a:off x="12582525" y="5432078"/>
            <a:ext cx="5228273" cy="452438"/>
          </a:xfrm>
          <a:prstGeom prst="rect">
            <a:avLst/>
          </a:prstGeom>
          <a:noFill/>
          <a:ln/>
        </p:spPr>
        <p:txBody>
          <a:bodyPr wrap="square" lIns="25400" tIns="25400" rIns="25400" bIns="25400" rtlCol="0" anchor="t">
            <a:normAutofit/>
          </a:bodyPr>
          <a:lstStyle/>
          <a:p>
            <a:pPr marL="0" indent="0" algn="l">
              <a:lnSpc>
                <a:spcPct val="131818"/>
              </a:lnSpc>
              <a:buNone/>
            </a:pPr>
            <a:r>
              <a:rPr lang="en-US" sz="2175" b="1" dirty="0">
                <a:solidFill>
                  <a:srgbClr val="FFFFFF"/>
                </a:solidFill>
                <a:latin typeface="Ubuntu" pitchFamily="34" charset="0"/>
                <a:ea typeface="Ubuntu" pitchFamily="34" charset="-122"/>
                <a:cs typeface="Ubuntu" pitchFamily="34" charset="-120"/>
              </a:rPr>
              <a:t>Execution</a:t>
            </a:r>
            <a:endParaRPr lang="en-US" sz="2175" dirty="0"/>
          </a:p>
        </p:txBody>
      </p:sp>
      <p:sp>
        <p:nvSpPr>
          <p:cNvPr id="13" name="Text 10"/>
          <p:cNvSpPr/>
          <p:nvPr/>
        </p:nvSpPr>
        <p:spPr>
          <a:xfrm>
            <a:off x="12582525" y="5922615"/>
            <a:ext cx="4895564" cy="723900"/>
          </a:xfrm>
          <a:prstGeom prst="rect">
            <a:avLst/>
          </a:prstGeom>
          <a:noFill/>
          <a:ln/>
        </p:spPr>
        <p:txBody>
          <a:bodyPr wrap="square" lIns="25400" tIns="25400" rIns="25400" bIns="25400" rtlCol="0" anchor="t">
            <a:normAutofit/>
          </a:bodyPr>
          <a:lstStyle/>
          <a:p>
            <a:pPr marL="0" indent="0" algn="l">
              <a:lnSpc>
                <a:spcPct val="112500"/>
              </a:lnSpc>
              <a:buNone/>
            </a:pPr>
            <a:r>
              <a:rPr lang="en-US" sz="1800" kern="0" spc="90" dirty="0">
                <a:solidFill>
                  <a:srgbClr val="97A3BD"/>
                </a:solidFill>
                <a:latin typeface="IBM Plex Mono" pitchFamily="34" charset="0"/>
                <a:ea typeface="IBM Plex Mono" pitchFamily="34" charset="-122"/>
                <a:cs typeface="IBM Plex Mono" pitchFamily="34" charset="-120"/>
              </a:rPr>
              <a:t>AI · Humans · Tools · Automation · Workflows</a:t>
            </a:r>
            <a:endParaRPr lang="en-US" sz="1800" dirty="0"/>
          </a:p>
        </p:txBody>
      </p:sp>
      <p:sp>
        <p:nvSpPr>
          <p:cNvPr id="14" name="Text 11"/>
          <p:cNvSpPr/>
          <p:nvPr/>
        </p:nvSpPr>
        <p:spPr>
          <a:xfrm>
            <a:off x="12582525" y="6700838"/>
            <a:ext cx="5228273" cy="452438"/>
          </a:xfrm>
          <a:prstGeom prst="rect">
            <a:avLst/>
          </a:prstGeom>
          <a:noFill/>
          <a:ln/>
        </p:spPr>
        <p:txBody>
          <a:bodyPr wrap="square" lIns="25400" tIns="25400" rIns="25400" bIns="25400" rtlCol="0" anchor="t">
            <a:normAutofit/>
          </a:bodyPr>
          <a:lstStyle/>
          <a:p>
            <a:pPr marL="0" indent="0" algn="l">
              <a:lnSpc>
                <a:spcPct val="131818"/>
              </a:lnSpc>
              <a:buNone/>
            </a:pPr>
            <a:r>
              <a:rPr lang="en-US" sz="2175" b="1" dirty="0">
                <a:solidFill>
                  <a:srgbClr val="FFFFFF"/>
                </a:solidFill>
                <a:latin typeface="Ubuntu" pitchFamily="34" charset="0"/>
                <a:ea typeface="Ubuntu" pitchFamily="34" charset="-122"/>
                <a:cs typeface="Ubuntu" pitchFamily="34" charset="-120"/>
              </a:rPr>
              <a:t>Measurement &amp; Intelligence</a:t>
            </a:r>
            <a:endParaRPr lang="en-US" sz="2175" dirty="0"/>
          </a:p>
        </p:txBody>
      </p:sp>
      <p:sp>
        <p:nvSpPr>
          <p:cNvPr id="15" name="Text 12"/>
          <p:cNvSpPr/>
          <p:nvPr/>
        </p:nvSpPr>
        <p:spPr>
          <a:xfrm>
            <a:off x="12582525" y="7191375"/>
            <a:ext cx="4895564" cy="1066800"/>
          </a:xfrm>
          <a:prstGeom prst="rect">
            <a:avLst/>
          </a:prstGeom>
          <a:noFill/>
          <a:ln/>
        </p:spPr>
        <p:txBody>
          <a:bodyPr wrap="square" lIns="25400" tIns="25400" rIns="25400" bIns="25400" rtlCol="0" anchor="t">
            <a:normAutofit/>
          </a:bodyPr>
          <a:lstStyle/>
          <a:p>
            <a:pPr marL="0" indent="0" algn="l">
              <a:lnSpc>
                <a:spcPct val="112500"/>
              </a:lnSpc>
              <a:buNone/>
            </a:pPr>
            <a:r>
              <a:rPr lang="en-US" sz="1800" kern="0" spc="90" dirty="0">
                <a:solidFill>
                  <a:srgbClr val="97A3BD"/>
                </a:solidFill>
                <a:latin typeface="IBM Plex Mono" pitchFamily="34" charset="0"/>
                <a:ea typeface="IBM Plex Mono" pitchFamily="34" charset="-122"/>
                <a:cs typeface="IBM Plex Mono" pitchFamily="34" charset="-120"/>
              </a:rPr>
              <a:t>Observability · Outcomes · Cost · ROI · Operational intelligence</a:t>
            </a:r>
            <a:endParaRPr lang="en-US" sz="1800" dirty="0"/>
          </a:p>
        </p:txBody>
      </p:sp>
      <p:sp>
        <p:nvSpPr>
          <p:cNvPr id="16" name="Shape 13"/>
          <p:cNvSpPr/>
          <p:nvPr/>
        </p:nvSpPr>
        <p:spPr>
          <a:xfrm>
            <a:off x="952500" y="8639175"/>
            <a:ext cx="16383000" cy="9525"/>
          </a:xfrm>
          <a:prstGeom prst="rect">
            <a:avLst/>
          </a:prstGeom>
          <a:solidFill>
            <a:srgbClr val="FFFFFF">
              <a:alpha val="14000"/>
            </a:srgbClr>
          </a:solidFill>
          <a:ln/>
        </p:spPr>
        <p:txBody>
          <a:bodyPr/>
          <a:lstStyle/>
          <a:p>
            <a:endParaRPr lang="en-US"/>
          </a:p>
        </p:txBody>
      </p:sp>
      <p:sp>
        <p:nvSpPr>
          <p:cNvPr id="17" name="Shape 14"/>
          <p:cNvSpPr/>
          <p:nvPr/>
        </p:nvSpPr>
        <p:spPr>
          <a:xfrm>
            <a:off x="952500" y="9258300"/>
            <a:ext cx="1714500" cy="57150"/>
          </a:xfrm>
          <a:prstGeom prst="roundRect">
            <a:avLst>
              <a:gd name="adj" fmla="val 50000"/>
            </a:avLst>
          </a:prstGeom>
          <a:gradFill rotWithShape="1">
            <a:gsLst>
              <a:gs pos="0">
                <a:srgbClr val="89DCEB">
                  <a:alpha val="100000"/>
                </a:srgbClr>
              </a:gs>
              <a:gs pos="38000">
                <a:srgbClr val="74C7EC">
                  <a:alpha val="100000"/>
                </a:srgbClr>
              </a:gs>
              <a:gs pos="100000">
                <a:srgbClr val="7287FD">
                  <a:alpha val="100000"/>
                </a:srgbClr>
              </a:gs>
            </a:gsLst>
            <a:lin ang="0" scaled="0"/>
          </a:gradFill>
          <a:ln/>
        </p:spPr>
        <p:txBody>
          <a:bodyPr/>
          <a:lstStyle/>
          <a:p>
            <a:endParaRPr lang="en-US"/>
          </a:p>
        </p:txBody>
      </p:sp>
      <p:sp>
        <p:nvSpPr>
          <p:cNvPr id="18" name="Text 15"/>
          <p:cNvSpPr/>
          <p:nvPr/>
        </p:nvSpPr>
        <p:spPr>
          <a:xfrm>
            <a:off x="2971800" y="8972550"/>
            <a:ext cx="15261788" cy="666750"/>
          </a:xfrm>
          <a:prstGeom prst="rect">
            <a:avLst/>
          </a:prstGeom>
          <a:noFill/>
          <a:ln/>
        </p:spPr>
        <p:txBody>
          <a:bodyPr wrap="square" lIns="25400" tIns="25400" rIns="25400" bIns="25400" rtlCol="0" anchor="t">
            <a:normAutofit/>
          </a:bodyPr>
          <a:lstStyle/>
          <a:p>
            <a:pPr marL="0" indent="0" algn="l">
              <a:lnSpc>
                <a:spcPct val="132000"/>
              </a:lnSpc>
              <a:buNone/>
            </a:pPr>
            <a:r>
              <a:rPr lang="en-US" sz="3300" b="1" kern="0" spc="-33" dirty="0">
                <a:solidFill>
                  <a:srgbClr val="FFFFFF"/>
                </a:solidFill>
                <a:latin typeface="Ubuntu" pitchFamily="34" charset="0"/>
                <a:ea typeface="Ubuntu" pitchFamily="34" charset="-122"/>
                <a:cs typeface="Ubuntu" pitchFamily="34" charset="-120"/>
              </a:rPr>
              <a:t>Flowchestra turns fragmented expertise into repeatable AI operations.</a:t>
            </a:r>
            <a:endParaRPr lang="en-US" sz="33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952500" y="609600"/>
            <a:ext cx="18021300" cy="381000"/>
          </a:xfrm>
          <a:prstGeom prst="rect">
            <a:avLst/>
          </a:prstGeom>
          <a:noFill/>
          <a:ln/>
        </p:spPr>
        <p:txBody>
          <a:bodyPr wrap="square" lIns="25400" tIns="25400" rIns="25400" bIns="25400" rtlCol="0" anchor="t">
            <a:normAutofit/>
          </a:bodyPr>
          <a:lstStyle/>
          <a:p>
            <a:pPr marL="0" indent="0" algn="l">
              <a:lnSpc>
                <a:spcPct val="112500"/>
              </a:lnSpc>
              <a:buNone/>
            </a:pPr>
            <a:r>
              <a:rPr lang="en-US" sz="1800" kern="0" spc="252" dirty="0">
                <a:solidFill>
                  <a:srgbClr val="5A6CF0"/>
                </a:solidFill>
                <a:latin typeface="IBM Plex Mono" pitchFamily="34" charset="0"/>
                <a:ea typeface="IBM Plex Mono" pitchFamily="34" charset="-122"/>
                <a:cs typeface="IBM Plex Mono" pitchFamily="34" charset="-120"/>
              </a:rPr>
              <a:t>WHY NOW</a:t>
            </a:r>
            <a:endParaRPr lang="en-US" sz="1800" dirty="0"/>
          </a:p>
        </p:txBody>
      </p:sp>
      <p:sp>
        <p:nvSpPr>
          <p:cNvPr id="3" name="Text 1"/>
          <p:cNvSpPr/>
          <p:nvPr/>
        </p:nvSpPr>
        <p:spPr>
          <a:xfrm>
            <a:off x="952500" y="1104900"/>
            <a:ext cx="18021300" cy="678061"/>
          </a:xfrm>
          <a:prstGeom prst="rect">
            <a:avLst/>
          </a:prstGeom>
          <a:noFill/>
          <a:ln/>
        </p:spPr>
        <p:txBody>
          <a:bodyPr wrap="square" lIns="25400" tIns="25400" rIns="25400" bIns="25400" rtlCol="0" anchor="t">
            <a:normAutofit lnSpcReduction="10000"/>
          </a:bodyPr>
          <a:lstStyle/>
          <a:p>
            <a:pPr marL="0" indent="0" algn="l">
              <a:lnSpc>
                <a:spcPct val="90811"/>
              </a:lnSpc>
              <a:buNone/>
            </a:pPr>
            <a:r>
              <a:rPr lang="en-US" sz="4800" b="1" kern="0" spc="-96" dirty="0">
                <a:solidFill>
                  <a:srgbClr val="1D3064"/>
                </a:solidFill>
                <a:latin typeface="Ubuntu" pitchFamily="34" charset="0"/>
                <a:ea typeface="Ubuntu" pitchFamily="34" charset="-122"/>
                <a:cs typeface="Ubuntu" pitchFamily="34" charset="-120"/>
              </a:rPr>
              <a:t>Trust Requires Accountability</a:t>
            </a:r>
            <a:endParaRPr lang="en-US" sz="4800" dirty="0"/>
          </a:p>
        </p:txBody>
      </p:sp>
      <p:sp>
        <p:nvSpPr>
          <p:cNvPr id="4" name="Text 2"/>
          <p:cNvSpPr/>
          <p:nvPr/>
        </p:nvSpPr>
        <p:spPr>
          <a:xfrm>
            <a:off x="952500" y="1897261"/>
            <a:ext cx="18021300" cy="398115"/>
          </a:xfrm>
          <a:prstGeom prst="rect">
            <a:avLst/>
          </a:prstGeom>
          <a:noFill/>
          <a:ln/>
        </p:spPr>
        <p:txBody>
          <a:bodyPr wrap="square" lIns="25400" tIns="25400" rIns="25400" bIns="25400" rtlCol="0" anchor="t">
            <a:normAutofit/>
          </a:bodyPr>
          <a:lstStyle/>
          <a:p>
            <a:pPr marL="0" indent="0" algn="l">
              <a:lnSpc>
                <a:spcPct val="102162"/>
              </a:lnSpc>
              <a:buNone/>
            </a:pPr>
            <a:r>
              <a:rPr lang="en-US" sz="2100" dirty="0">
                <a:solidFill>
                  <a:srgbClr val="4A5775"/>
                </a:solidFill>
                <a:latin typeface="IBM Plex Sans" pitchFamily="34" charset="0"/>
                <a:ea typeface="IBM Plex Sans" pitchFamily="34" charset="-122"/>
                <a:cs typeface="IBM Plex Sans" pitchFamily="34" charset="-120"/>
              </a:rPr>
              <a:t>AI demand is accelerating faster than businesses can establish ownership, governance, and operating discipline.</a:t>
            </a:r>
            <a:endParaRPr lang="en-US" sz="2100" dirty="0"/>
          </a:p>
        </p:txBody>
      </p:sp>
      <p:sp>
        <p:nvSpPr>
          <p:cNvPr id="5" name="Text 3"/>
          <p:cNvSpPr/>
          <p:nvPr/>
        </p:nvSpPr>
        <p:spPr>
          <a:xfrm>
            <a:off x="952500" y="2543026"/>
            <a:ext cx="6593131" cy="423863"/>
          </a:xfrm>
          <a:prstGeom prst="rect">
            <a:avLst/>
          </a:prstGeom>
          <a:noFill/>
          <a:ln/>
        </p:spPr>
        <p:txBody>
          <a:bodyPr wrap="none" lIns="25400" tIns="25400" rIns="25400" bIns="25400" rtlCol="0" anchor="t">
            <a:normAutofit/>
          </a:bodyPr>
          <a:lstStyle/>
          <a:p>
            <a:pPr marL="0" indent="0" algn="l">
              <a:lnSpc>
                <a:spcPct val="130645"/>
              </a:lnSpc>
              <a:buNone/>
            </a:pPr>
            <a:r>
              <a:rPr lang="en-US" sz="2025" dirty="0">
                <a:solidFill>
                  <a:srgbClr val="4A56D6"/>
                </a:solidFill>
                <a:latin typeface="Ubuntu" pitchFamily="34" charset="0"/>
                <a:ea typeface="Ubuntu" pitchFamily="34" charset="-122"/>
                <a:cs typeface="Ubuntu" pitchFamily="34" charset="-120"/>
              </a:rPr>
              <a:t>AI demand now touches every part of the business</a:t>
            </a:r>
            <a:endParaRPr lang="en-US" sz="2025" dirty="0"/>
          </a:p>
        </p:txBody>
      </p:sp>
      <p:sp>
        <p:nvSpPr>
          <p:cNvPr id="6" name="Shape 4"/>
          <p:cNvSpPr/>
          <p:nvPr/>
        </p:nvSpPr>
        <p:spPr>
          <a:xfrm>
            <a:off x="7212955" y="2693045"/>
            <a:ext cx="85725" cy="85725"/>
          </a:xfrm>
          <a:prstGeom prst="ellipse">
            <a:avLst/>
          </a:prstGeom>
          <a:solidFill>
            <a:srgbClr val="7287FD"/>
          </a:solidFill>
          <a:ln/>
        </p:spPr>
        <p:txBody>
          <a:bodyPr/>
          <a:lstStyle/>
          <a:p>
            <a:endParaRPr lang="en-US"/>
          </a:p>
        </p:txBody>
      </p:sp>
      <p:pic>
        <p:nvPicPr>
          <p:cNvPr id="7"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52500" y="3062139"/>
            <a:ext cx="6096000" cy="3810000"/>
          </a:xfrm>
          <a:prstGeom prst="rect">
            <a:avLst/>
          </a:prstGeom>
        </p:spPr>
      </p:pic>
      <p:sp>
        <p:nvSpPr>
          <p:cNvPr id="8" name="Shape 5"/>
          <p:cNvSpPr/>
          <p:nvPr/>
        </p:nvSpPr>
        <p:spPr>
          <a:xfrm>
            <a:off x="1181100" y="3062139"/>
            <a:ext cx="2686050" cy="895350"/>
          </a:xfrm>
          <a:prstGeom prst="roundRect">
            <a:avLst>
              <a:gd name="adj" fmla="val 12766"/>
            </a:avLst>
          </a:prstGeom>
          <a:solidFill>
            <a:srgbClr val="FFFFFF"/>
          </a:solidFill>
          <a:ln w="9525">
            <a:solidFill>
              <a:srgbClr val="DDE3EE"/>
            </a:solidFill>
            <a:prstDash val="solid"/>
          </a:ln>
          <a:effectLst>
            <a:outerShdw blurRad="95250" dist="19050" dir="5400000" algn="bl" rotWithShape="0">
              <a:srgbClr val="1D3064">
                <a:alpha val="6000"/>
              </a:srgbClr>
            </a:outerShdw>
          </a:effectLst>
        </p:spPr>
        <p:txBody>
          <a:bodyPr/>
          <a:lstStyle/>
          <a:p>
            <a:endParaRPr lang="en-US"/>
          </a:p>
        </p:txBody>
      </p:sp>
      <p:sp>
        <p:nvSpPr>
          <p:cNvPr id="9" name="Shape 6"/>
          <p:cNvSpPr/>
          <p:nvPr/>
        </p:nvSpPr>
        <p:spPr>
          <a:xfrm>
            <a:off x="1400175" y="3243114"/>
            <a:ext cx="533400" cy="533400"/>
          </a:xfrm>
          <a:prstGeom prst="roundRect">
            <a:avLst>
              <a:gd name="adj" fmla="val 17857"/>
            </a:avLst>
          </a:prstGeom>
          <a:solidFill>
            <a:srgbClr val="F5F7FB"/>
          </a:solidFill>
          <a:ln/>
        </p:spPr>
        <p:txBody>
          <a:bodyPr/>
          <a:lstStyle/>
          <a:p>
            <a:endParaRPr lang="en-US"/>
          </a:p>
        </p:txBody>
      </p:sp>
      <p:pic>
        <p:nvPicPr>
          <p:cNvPr id="10"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524000" y="3366939"/>
            <a:ext cx="285750" cy="285750"/>
          </a:xfrm>
          <a:prstGeom prst="rect">
            <a:avLst/>
          </a:prstGeom>
        </p:spPr>
      </p:pic>
      <p:sp>
        <p:nvSpPr>
          <p:cNvPr id="11" name="Text 7"/>
          <p:cNvSpPr/>
          <p:nvPr/>
        </p:nvSpPr>
        <p:spPr>
          <a:xfrm>
            <a:off x="2105025" y="3367385"/>
            <a:ext cx="1437546" cy="322808"/>
          </a:xfrm>
          <a:prstGeom prst="rect">
            <a:avLst/>
          </a:prstGeom>
          <a:noFill/>
          <a:ln/>
        </p:spPr>
        <p:txBody>
          <a:bodyPr wrap="square" lIns="25400" tIns="25400" rIns="25400" bIns="25400" rtlCol="0" anchor="t">
            <a:normAutofit lnSpcReduction="10000"/>
          </a:bodyPr>
          <a:lstStyle/>
          <a:p>
            <a:pPr marL="0" indent="0" algn="l">
              <a:lnSpc>
                <a:spcPct val="99667"/>
              </a:lnSpc>
              <a:buNone/>
            </a:pPr>
            <a:r>
              <a:rPr lang="en-US" sz="1950" b="1" dirty="0">
                <a:solidFill>
                  <a:srgbClr val="1D3064"/>
                </a:solidFill>
                <a:latin typeface="Ubuntu" pitchFamily="34" charset="0"/>
                <a:ea typeface="Ubuntu" pitchFamily="34" charset="-122"/>
                <a:cs typeface="Ubuntu" pitchFamily="34" charset="-120"/>
              </a:rPr>
              <a:t>Leadership</a:t>
            </a:r>
            <a:endParaRPr lang="en-US" sz="1950" dirty="0"/>
          </a:p>
        </p:txBody>
      </p:sp>
      <p:sp>
        <p:nvSpPr>
          <p:cNvPr id="12" name="Shape 8"/>
          <p:cNvSpPr/>
          <p:nvPr/>
        </p:nvSpPr>
        <p:spPr>
          <a:xfrm>
            <a:off x="4343400" y="3271689"/>
            <a:ext cx="2686050" cy="895350"/>
          </a:xfrm>
          <a:prstGeom prst="roundRect">
            <a:avLst>
              <a:gd name="adj" fmla="val 12766"/>
            </a:avLst>
          </a:prstGeom>
          <a:solidFill>
            <a:srgbClr val="FFFFFF"/>
          </a:solidFill>
          <a:ln w="9525">
            <a:solidFill>
              <a:srgbClr val="DDE3EE"/>
            </a:solidFill>
            <a:prstDash val="solid"/>
          </a:ln>
          <a:effectLst>
            <a:outerShdw blurRad="95250" dist="19050" dir="5400000" algn="bl" rotWithShape="0">
              <a:srgbClr val="1D3064">
                <a:alpha val="6000"/>
              </a:srgbClr>
            </a:outerShdw>
          </a:effectLst>
        </p:spPr>
        <p:txBody>
          <a:bodyPr/>
          <a:lstStyle/>
          <a:p>
            <a:endParaRPr lang="en-US"/>
          </a:p>
        </p:txBody>
      </p:sp>
      <p:sp>
        <p:nvSpPr>
          <p:cNvPr id="13" name="Shape 9"/>
          <p:cNvSpPr/>
          <p:nvPr/>
        </p:nvSpPr>
        <p:spPr>
          <a:xfrm>
            <a:off x="4562475" y="3452664"/>
            <a:ext cx="533400" cy="533400"/>
          </a:xfrm>
          <a:prstGeom prst="roundRect">
            <a:avLst>
              <a:gd name="adj" fmla="val 17857"/>
            </a:avLst>
          </a:prstGeom>
          <a:solidFill>
            <a:srgbClr val="F5F7FB"/>
          </a:solidFill>
          <a:ln/>
        </p:spPr>
        <p:txBody>
          <a:bodyPr/>
          <a:lstStyle/>
          <a:p>
            <a:endParaRPr lang="en-US"/>
          </a:p>
        </p:txBody>
      </p:sp>
      <p:pic>
        <p:nvPicPr>
          <p:cNvPr id="14"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686300" y="3576489"/>
            <a:ext cx="285750" cy="285750"/>
          </a:xfrm>
          <a:prstGeom prst="rect">
            <a:avLst/>
          </a:prstGeom>
        </p:spPr>
      </p:pic>
      <p:sp>
        <p:nvSpPr>
          <p:cNvPr id="15" name="Text 10"/>
          <p:cNvSpPr/>
          <p:nvPr/>
        </p:nvSpPr>
        <p:spPr>
          <a:xfrm>
            <a:off x="5267325" y="3576935"/>
            <a:ext cx="1459483" cy="322808"/>
          </a:xfrm>
          <a:prstGeom prst="rect">
            <a:avLst/>
          </a:prstGeom>
          <a:noFill/>
          <a:ln/>
        </p:spPr>
        <p:txBody>
          <a:bodyPr wrap="square" lIns="25400" tIns="25400" rIns="25400" bIns="25400" rtlCol="0" anchor="t">
            <a:normAutofit lnSpcReduction="10000"/>
          </a:bodyPr>
          <a:lstStyle/>
          <a:p>
            <a:pPr marL="0" indent="0" algn="l">
              <a:lnSpc>
                <a:spcPct val="99667"/>
              </a:lnSpc>
              <a:buNone/>
            </a:pPr>
            <a:r>
              <a:rPr lang="en-US" sz="1950" b="1" dirty="0">
                <a:solidFill>
                  <a:srgbClr val="1D3064"/>
                </a:solidFill>
                <a:latin typeface="Ubuntu" pitchFamily="34" charset="0"/>
                <a:ea typeface="Ubuntu" pitchFamily="34" charset="-122"/>
                <a:cs typeface="Ubuntu" pitchFamily="34" charset="-120"/>
              </a:rPr>
              <a:t>Operations</a:t>
            </a:r>
            <a:endParaRPr lang="en-US" sz="1950" dirty="0"/>
          </a:p>
        </p:txBody>
      </p:sp>
      <p:sp>
        <p:nvSpPr>
          <p:cNvPr id="16" name="Shape 11"/>
          <p:cNvSpPr/>
          <p:nvPr/>
        </p:nvSpPr>
        <p:spPr>
          <a:xfrm>
            <a:off x="1276350" y="4509939"/>
            <a:ext cx="2686050" cy="895350"/>
          </a:xfrm>
          <a:prstGeom prst="roundRect">
            <a:avLst>
              <a:gd name="adj" fmla="val 12766"/>
            </a:avLst>
          </a:prstGeom>
          <a:solidFill>
            <a:srgbClr val="FFFFFF"/>
          </a:solidFill>
          <a:ln w="9525">
            <a:solidFill>
              <a:srgbClr val="DDE3EE"/>
            </a:solidFill>
            <a:prstDash val="solid"/>
          </a:ln>
          <a:effectLst>
            <a:outerShdw blurRad="95250" dist="19050" dir="5400000" algn="bl" rotWithShape="0">
              <a:srgbClr val="1D3064">
                <a:alpha val="6000"/>
              </a:srgbClr>
            </a:outerShdw>
          </a:effectLst>
        </p:spPr>
        <p:txBody>
          <a:bodyPr/>
          <a:lstStyle/>
          <a:p>
            <a:endParaRPr lang="en-US"/>
          </a:p>
        </p:txBody>
      </p:sp>
      <p:sp>
        <p:nvSpPr>
          <p:cNvPr id="17" name="Shape 12"/>
          <p:cNvSpPr/>
          <p:nvPr/>
        </p:nvSpPr>
        <p:spPr>
          <a:xfrm>
            <a:off x="1495425" y="4690914"/>
            <a:ext cx="533400" cy="533400"/>
          </a:xfrm>
          <a:prstGeom prst="roundRect">
            <a:avLst>
              <a:gd name="adj" fmla="val 17857"/>
            </a:avLst>
          </a:prstGeom>
          <a:solidFill>
            <a:srgbClr val="F5F7FB"/>
          </a:solidFill>
          <a:ln/>
        </p:spPr>
        <p:txBody>
          <a:bodyPr/>
          <a:lstStyle/>
          <a:p>
            <a:endParaRPr lang="en-US"/>
          </a:p>
        </p:txBody>
      </p:sp>
      <p:pic>
        <p:nvPicPr>
          <p:cNvPr id="18"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619250" y="4814739"/>
            <a:ext cx="285750" cy="285750"/>
          </a:xfrm>
          <a:prstGeom prst="rect">
            <a:avLst/>
          </a:prstGeom>
        </p:spPr>
      </p:pic>
      <p:sp>
        <p:nvSpPr>
          <p:cNvPr id="19" name="Text 13"/>
          <p:cNvSpPr/>
          <p:nvPr/>
        </p:nvSpPr>
        <p:spPr>
          <a:xfrm>
            <a:off x="2200275" y="4815185"/>
            <a:ext cx="1583903" cy="322808"/>
          </a:xfrm>
          <a:prstGeom prst="rect">
            <a:avLst/>
          </a:prstGeom>
          <a:noFill/>
          <a:ln/>
        </p:spPr>
        <p:txBody>
          <a:bodyPr wrap="square" lIns="25400" tIns="25400" rIns="25400" bIns="25400" rtlCol="0" anchor="t">
            <a:normAutofit lnSpcReduction="10000"/>
          </a:bodyPr>
          <a:lstStyle/>
          <a:p>
            <a:pPr marL="0" indent="0" algn="l">
              <a:lnSpc>
                <a:spcPct val="99667"/>
              </a:lnSpc>
              <a:buNone/>
            </a:pPr>
            <a:r>
              <a:rPr lang="en-US" sz="1950" b="1" dirty="0">
                <a:solidFill>
                  <a:srgbClr val="1D3064"/>
                </a:solidFill>
                <a:latin typeface="Ubuntu" pitchFamily="34" charset="0"/>
                <a:ea typeface="Ubuntu" pitchFamily="34" charset="-122"/>
                <a:cs typeface="Ubuntu" pitchFamily="34" charset="-120"/>
              </a:rPr>
              <a:t>IT / Security</a:t>
            </a:r>
            <a:endParaRPr lang="en-US" sz="1950" dirty="0"/>
          </a:p>
        </p:txBody>
      </p:sp>
      <p:sp>
        <p:nvSpPr>
          <p:cNvPr id="20" name="Shape 14"/>
          <p:cNvSpPr/>
          <p:nvPr/>
        </p:nvSpPr>
        <p:spPr>
          <a:xfrm>
            <a:off x="4343400" y="4757589"/>
            <a:ext cx="2686050" cy="931366"/>
          </a:xfrm>
          <a:prstGeom prst="roundRect">
            <a:avLst>
              <a:gd name="adj" fmla="val 12272"/>
            </a:avLst>
          </a:prstGeom>
          <a:solidFill>
            <a:srgbClr val="FFFFFF"/>
          </a:solidFill>
          <a:ln w="9525">
            <a:solidFill>
              <a:srgbClr val="DDE3EE"/>
            </a:solidFill>
            <a:prstDash val="solid"/>
          </a:ln>
          <a:effectLst>
            <a:outerShdw blurRad="95250" dist="19050" dir="5400000" algn="bl" rotWithShape="0">
              <a:srgbClr val="1D3064">
                <a:alpha val="6000"/>
              </a:srgbClr>
            </a:outerShdw>
          </a:effectLst>
        </p:spPr>
        <p:txBody>
          <a:bodyPr/>
          <a:lstStyle/>
          <a:p>
            <a:endParaRPr lang="en-US"/>
          </a:p>
        </p:txBody>
      </p:sp>
      <p:sp>
        <p:nvSpPr>
          <p:cNvPr id="21" name="Shape 15"/>
          <p:cNvSpPr/>
          <p:nvPr/>
        </p:nvSpPr>
        <p:spPr>
          <a:xfrm>
            <a:off x="4562475" y="4956572"/>
            <a:ext cx="533400" cy="533400"/>
          </a:xfrm>
          <a:prstGeom prst="roundRect">
            <a:avLst>
              <a:gd name="adj" fmla="val 17857"/>
            </a:avLst>
          </a:prstGeom>
          <a:solidFill>
            <a:srgbClr val="F5F7FB"/>
          </a:solidFill>
          <a:ln/>
        </p:spPr>
        <p:txBody>
          <a:bodyPr/>
          <a:lstStyle/>
          <a:p>
            <a:endParaRPr lang="en-US"/>
          </a:p>
        </p:txBody>
      </p:sp>
      <p:pic>
        <p:nvPicPr>
          <p:cNvPr id="22" name="Image 4" descr="preencoded.png"/>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686300" y="5080397"/>
            <a:ext cx="285750" cy="285750"/>
          </a:xfrm>
          <a:prstGeom prst="rect">
            <a:avLst/>
          </a:prstGeom>
        </p:spPr>
      </p:pic>
      <p:sp>
        <p:nvSpPr>
          <p:cNvPr id="23" name="Text 16"/>
          <p:cNvSpPr/>
          <p:nvPr/>
        </p:nvSpPr>
        <p:spPr>
          <a:xfrm>
            <a:off x="5267325" y="4938564"/>
            <a:ext cx="1619250" cy="607516"/>
          </a:xfrm>
          <a:prstGeom prst="rect">
            <a:avLst/>
          </a:prstGeom>
          <a:noFill/>
          <a:ln/>
        </p:spPr>
        <p:txBody>
          <a:bodyPr wrap="square" lIns="25400" tIns="25400" rIns="25400" bIns="25400" rtlCol="0" anchor="t">
            <a:normAutofit lnSpcReduction="10000"/>
          </a:bodyPr>
          <a:lstStyle/>
          <a:p>
            <a:pPr marL="0" indent="0" algn="l">
              <a:lnSpc>
                <a:spcPct val="99667"/>
              </a:lnSpc>
              <a:buNone/>
            </a:pPr>
            <a:r>
              <a:rPr lang="en-US" sz="1950" b="1" dirty="0">
                <a:solidFill>
                  <a:srgbClr val="1D3064"/>
                </a:solidFill>
                <a:latin typeface="Ubuntu" pitchFamily="34" charset="0"/>
                <a:ea typeface="Ubuntu" pitchFamily="34" charset="-122"/>
                <a:cs typeface="Ubuntu" pitchFamily="34" charset="-120"/>
              </a:rPr>
              <a:t>Compliance / Risk</a:t>
            </a:r>
            <a:endParaRPr lang="en-US" sz="1950" dirty="0"/>
          </a:p>
        </p:txBody>
      </p:sp>
      <p:sp>
        <p:nvSpPr>
          <p:cNvPr id="24" name="Shape 17"/>
          <p:cNvSpPr/>
          <p:nvPr/>
        </p:nvSpPr>
        <p:spPr>
          <a:xfrm>
            <a:off x="1181100" y="5938689"/>
            <a:ext cx="2686050" cy="931366"/>
          </a:xfrm>
          <a:prstGeom prst="roundRect">
            <a:avLst>
              <a:gd name="adj" fmla="val 12272"/>
            </a:avLst>
          </a:prstGeom>
          <a:solidFill>
            <a:srgbClr val="FFFFFF"/>
          </a:solidFill>
          <a:ln w="9525">
            <a:solidFill>
              <a:srgbClr val="DDE3EE"/>
            </a:solidFill>
            <a:prstDash val="solid"/>
          </a:ln>
          <a:effectLst>
            <a:outerShdw blurRad="95250" dist="19050" dir="5400000" algn="bl" rotWithShape="0">
              <a:srgbClr val="1D3064">
                <a:alpha val="6000"/>
              </a:srgbClr>
            </a:outerShdw>
          </a:effectLst>
        </p:spPr>
        <p:txBody>
          <a:bodyPr/>
          <a:lstStyle/>
          <a:p>
            <a:endParaRPr lang="en-US"/>
          </a:p>
        </p:txBody>
      </p:sp>
      <p:sp>
        <p:nvSpPr>
          <p:cNvPr id="25" name="Shape 18"/>
          <p:cNvSpPr/>
          <p:nvPr/>
        </p:nvSpPr>
        <p:spPr>
          <a:xfrm>
            <a:off x="1400175" y="6137672"/>
            <a:ext cx="533400" cy="533400"/>
          </a:xfrm>
          <a:prstGeom prst="roundRect">
            <a:avLst>
              <a:gd name="adj" fmla="val 17857"/>
            </a:avLst>
          </a:prstGeom>
          <a:solidFill>
            <a:srgbClr val="F5F7FB"/>
          </a:solidFill>
          <a:ln/>
        </p:spPr>
        <p:txBody>
          <a:bodyPr/>
          <a:lstStyle/>
          <a:p>
            <a:endParaRPr lang="en-US"/>
          </a:p>
        </p:txBody>
      </p:sp>
      <p:pic>
        <p:nvPicPr>
          <p:cNvPr id="26" name="Image 5" descr="preencoded.png"/>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524000" y="6261497"/>
            <a:ext cx="285750" cy="285750"/>
          </a:xfrm>
          <a:prstGeom prst="rect">
            <a:avLst/>
          </a:prstGeom>
        </p:spPr>
      </p:pic>
      <p:sp>
        <p:nvSpPr>
          <p:cNvPr id="27" name="Text 19"/>
          <p:cNvSpPr/>
          <p:nvPr/>
        </p:nvSpPr>
        <p:spPr>
          <a:xfrm>
            <a:off x="2105025" y="6119664"/>
            <a:ext cx="1619250" cy="607516"/>
          </a:xfrm>
          <a:prstGeom prst="rect">
            <a:avLst/>
          </a:prstGeom>
          <a:noFill/>
          <a:ln/>
        </p:spPr>
        <p:txBody>
          <a:bodyPr wrap="square" lIns="25400" tIns="25400" rIns="25400" bIns="25400" rtlCol="0" anchor="t">
            <a:normAutofit lnSpcReduction="10000"/>
          </a:bodyPr>
          <a:lstStyle/>
          <a:p>
            <a:pPr marL="0" indent="0" algn="l">
              <a:lnSpc>
                <a:spcPct val="99667"/>
              </a:lnSpc>
              <a:buNone/>
            </a:pPr>
            <a:r>
              <a:rPr lang="en-US" sz="1950" b="1" dirty="0">
                <a:solidFill>
                  <a:srgbClr val="1D3064"/>
                </a:solidFill>
                <a:latin typeface="Ubuntu" pitchFamily="34" charset="0"/>
                <a:ea typeface="Ubuntu" pitchFamily="34" charset="-122"/>
                <a:cs typeface="Ubuntu" pitchFamily="34" charset="-120"/>
              </a:rPr>
              <a:t>Functional Teams</a:t>
            </a:r>
            <a:endParaRPr lang="en-US" sz="1950" dirty="0"/>
          </a:p>
        </p:txBody>
      </p:sp>
      <p:sp>
        <p:nvSpPr>
          <p:cNvPr id="28" name="Shape 20"/>
          <p:cNvSpPr/>
          <p:nvPr/>
        </p:nvSpPr>
        <p:spPr>
          <a:xfrm>
            <a:off x="4343400" y="5995839"/>
            <a:ext cx="2686050" cy="931366"/>
          </a:xfrm>
          <a:prstGeom prst="roundRect">
            <a:avLst>
              <a:gd name="adj" fmla="val 12272"/>
            </a:avLst>
          </a:prstGeom>
          <a:solidFill>
            <a:srgbClr val="FFFFFF"/>
          </a:solidFill>
          <a:ln w="9525">
            <a:solidFill>
              <a:srgbClr val="DDE3EE"/>
            </a:solidFill>
            <a:prstDash val="solid"/>
          </a:ln>
          <a:effectLst>
            <a:outerShdw blurRad="95250" dist="19050" dir="5400000" algn="bl" rotWithShape="0">
              <a:srgbClr val="1D3064">
                <a:alpha val="6000"/>
              </a:srgbClr>
            </a:outerShdw>
          </a:effectLst>
        </p:spPr>
        <p:txBody>
          <a:bodyPr/>
          <a:lstStyle/>
          <a:p>
            <a:endParaRPr lang="en-US"/>
          </a:p>
        </p:txBody>
      </p:sp>
      <p:sp>
        <p:nvSpPr>
          <p:cNvPr id="29" name="Shape 21"/>
          <p:cNvSpPr/>
          <p:nvPr/>
        </p:nvSpPr>
        <p:spPr>
          <a:xfrm>
            <a:off x="4562475" y="6194822"/>
            <a:ext cx="533400" cy="533400"/>
          </a:xfrm>
          <a:prstGeom prst="roundRect">
            <a:avLst>
              <a:gd name="adj" fmla="val 17857"/>
            </a:avLst>
          </a:prstGeom>
          <a:solidFill>
            <a:srgbClr val="F5F7FB"/>
          </a:solidFill>
          <a:ln/>
        </p:spPr>
        <p:txBody>
          <a:bodyPr/>
          <a:lstStyle/>
          <a:p>
            <a:endParaRPr lang="en-US"/>
          </a:p>
        </p:txBody>
      </p:sp>
      <p:pic>
        <p:nvPicPr>
          <p:cNvPr id="30" name="Image 6" descr="preencoded.png"/>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686300" y="6318647"/>
            <a:ext cx="285750" cy="285750"/>
          </a:xfrm>
          <a:prstGeom prst="rect">
            <a:avLst/>
          </a:prstGeom>
        </p:spPr>
      </p:pic>
      <p:sp>
        <p:nvSpPr>
          <p:cNvPr id="31" name="Text 22"/>
          <p:cNvSpPr/>
          <p:nvPr/>
        </p:nvSpPr>
        <p:spPr>
          <a:xfrm>
            <a:off x="5267325" y="6176814"/>
            <a:ext cx="1619250" cy="607516"/>
          </a:xfrm>
          <a:prstGeom prst="rect">
            <a:avLst/>
          </a:prstGeom>
          <a:noFill/>
          <a:ln/>
        </p:spPr>
        <p:txBody>
          <a:bodyPr wrap="square" lIns="25400" tIns="25400" rIns="25400" bIns="25400" rtlCol="0" anchor="t">
            <a:normAutofit lnSpcReduction="10000"/>
          </a:bodyPr>
          <a:lstStyle/>
          <a:p>
            <a:pPr marL="0" indent="0" algn="l">
              <a:lnSpc>
                <a:spcPct val="99667"/>
              </a:lnSpc>
              <a:buNone/>
            </a:pPr>
            <a:r>
              <a:rPr lang="en-US" sz="1950" b="1" dirty="0">
                <a:solidFill>
                  <a:srgbClr val="1D3064"/>
                </a:solidFill>
                <a:latin typeface="Ubuntu" pitchFamily="34" charset="0"/>
                <a:ea typeface="Ubuntu" pitchFamily="34" charset="-122"/>
                <a:cs typeface="Ubuntu" pitchFamily="34" charset="-120"/>
              </a:rPr>
              <a:t>AI / Innovation</a:t>
            </a:r>
            <a:endParaRPr lang="en-US" sz="1950" dirty="0"/>
          </a:p>
        </p:txBody>
      </p:sp>
      <p:pic>
        <p:nvPicPr>
          <p:cNvPr id="32" name="Image 7" descr="preencoded.png"/>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7524750" y="3047851"/>
            <a:ext cx="3619500" cy="3619500"/>
          </a:xfrm>
          <a:prstGeom prst="rect">
            <a:avLst/>
          </a:prstGeom>
        </p:spPr>
      </p:pic>
      <p:sp>
        <p:nvSpPr>
          <p:cNvPr id="33" name="Text 23"/>
          <p:cNvSpPr/>
          <p:nvPr/>
        </p:nvSpPr>
        <p:spPr>
          <a:xfrm>
            <a:off x="7779496" y="4324201"/>
            <a:ext cx="3110008" cy="1104900"/>
          </a:xfrm>
          <a:prstGeom prst="rect">
            <a:avLst/>
          </a:prstGeom>
          <a:noFill/>
          <a:ln/>
        </p:spPr>
        <p:txBody>
          <a:bodyPr wrap="square" lIns="25400" tIns="25400" rIns="25400" bIns="25400" rtlCol="0" anchor="t">
            <a:normAutofit lnSpcReduction="10000"/>
          </a:bodyPr>
          <a:lstStyle/>
          <a:p>
            <a:pPr marL="0" indent="0" algn="ctr">
              <a:lnSpc>
                <a:spcPct val="98246"/>
              </a:lnSpc>
              <a:buNone/>
            </a:pPr>
            <a:r>
              <a:rPr lang="en-US" sz="3750" b="1" kern="0" spc="-37" dirty="0">
                <a:solidFill>
                  <a:srgbClr val="4A56D6"/>
                </a:solidFill>
                <a:latin typeface="Ubuntu" pitchFamily="34" charset="0"/>
                <a:ea typeface="Ubuntu" pitchFamily="34" charset="-122"/>
                <a:cs typeface="Ubuntu" pitchFamily="34" charset="-120"/>
              </a:rPr>
              <a:t>Who owns the outcome?</a:t>
            </a:r>
            <a:endParaRPr lang="en-US" sz="3750" dirty="0"/>
          </a:p>
        </p:txBody>
      </p:sp>
      <p:pic>
        <p:nvPicPr>
          <p:cNvPr id="34" name="Image 8" descr="preencoded.png"/>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6934200" y="4743301"/>
            <a:ext cx="838200" cy="228600"/>
          </a:xfrm>
          <a:prstGeom prst="rect">
            <a:avLst/>
          </a:prstGeom>
        </p:spPr>
      </p:pic>
      <p:pic>
        <p:nvPicPr>
          <p:cNvPr id="35" name="Image 9" descr="preencoded.png"/>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11010900" y="4743301"/>
            <a:ext cx="838200" cy="228600"/>
          </a:xfrm>
          <a:prstGeom prst="rect">
            <a:avLst/>
          </a:prstGeom>
        </p:spPr>
      </p:pic>
      <p:sp>
        <p:nvSpPr>
          <p:cNvPr id="36" name="Text 24"/>
          <p:cNvSpPr/>
          <p:nvPr/>
        </p:nvSpPr>
        <p:spPr>
          <a:xfrm>
            <a:off x="11620500" y="2543026"/>
            <a:ext cx="3254410" cy="423863"/>
          </a:xfrm>
          <a:prstGeom prst="rect">
            <a:avLst/>
          </a:prstGeom>
          <a:noFill/>
          <a:ln/>
        </p:spPr>
        <p:txBody>
          <a:bodyPr wrap="none" lIns="25400" tIns="25400" rIns="25400" bIns="25400" rtlCol="0" anchor="t">
            <a:normAutofit/>
          </a:bodyPr>
          <a:lstStyle/>
          <a:p>
            <a:pPr marL="0" indent="0" algn="l">
              <a:lnSpc>
                <a:spcPct val="130645"/>
              </a:lnSpc>
              <a:buNone/>
            </a:pPr>
            <a:r>
              <a:rPr lang="en-US" sz="2025" dirty="0">
                <a:solidFill>
                  <a:srgbClr val="4A56D6"/>
                </a:solidFill>
                <a:latin typeface="Ubuntu" pitchFamily="34" charset="0"/>
                <a:ea typeface="Ubuntu" pitchFamily="34" charset="-122"/>
                <a:cs typeface="Ubuntu" pitchFamily="34" charset="-120"/>
              </a:rPr>
              <a:t>What the business needs</a:t>
            </a:r>
            <a:endParaRPr lang="en-US" sz="2025" dirty="0"/>
          </a:p>
        </p:txBody>
      </p:sp>
      <p:sp>
        <p:nvSpPr>
          <p:cNvPr id="37" name="Shape 25"/>
          <p:cNvSpPr/>
          <p:nvPr/>
        </p:nvSpPr>
        <p:spPr>
          <a:xfrm>
            <a:off x="14712404" y="2731145"/>
            <a:ext cx="2404021" cy="9525"/>
          </a:xfrm>
          <a:prstGeom prst="rect">
            <a:avLst/>
          </a:prstGeom>
          <a:solidFill>
            <a:srgbClr val="C3CCDD"/>
          </a:solidFill>
          <a:ln/>
        </p:spPr>
        <p:txBody>
          <a:bodyPr/>
          <a:lstStyle/>
          <a:p>
            <a:endParaRPr lang="en-US"/>
          </a:p>
        </p:txBody>
      </p:sp>
      <p:sp>
        <p:nvSpPr>
          <p:cNvPr id="38" name="Shape 26"/>
          <p:cNvSpPr/>
          <p:nvPr/>
        </p:nvSpPr>
        <p:spPr>
          <a:xfrm>
            <a:off x="17249775" y="2693045"/>
            <a:ext cx="85725" cy="85725"/>
          </a:xfrm>
          <a:prstGeom prst="ellipse">
            <a:avLst/>
          </a:prstGeom>
          <a:solidFill>
            <a:srgbClr val="7287FD"/>
          </a:solidFill>
          <a:ln/>
        </p:spPr>
        <p:txBody>
          <a:bodyPr/>
          <a:lstStyle/>
          <a:p>
            <a:endParaRPr lang="en-US"/>
          </a:p>
        </p:txBody>
      </p:sp>
      <p:sp>
        <p:nvSpPr>
          <p:cNvPr id="39" name="Shape 27"/>
          <p:cNvSpPr/>
          <p:nvPr/>
        </p:nvSpPr>
        <p:spPr>
          <a:xfrm>
            <a:off x="11620500" y="3062139"/>
            <a:ext cx="5715000" cy="1714500"/>
          </a:xfrm>
          <a:prstGeom prst="roundRect">
            <a:avLst>
              <a:gd name="adj" fmla="val 7778"/>
            </a:avLst>
          </a:prstGeom>
          <a:solidFill>
            <a:srgbClr val="FFFFFF"/>
          </a:solidFill>
          <a:ln w="9525">
            <a:solidFill>
              <a:srgbClr val="DDE3EE"/>
            </a:solidFill>
            <a:prstDash val="solid"/>
          </a:ln>
          <a:effectLst>
            <a:outerShdw blurRad="95250" dist="19050" dir="5400000" algn="bl" rotWithShape="0">
              <a:srgbClr val="1D3064">
                <a:alpha val="6000"/>
              </a:srgbClr>
            </a:outerShdw>
          </a:effectLst>
        </p:spPr>
        <p:txBody>
          <a:bodyPr/>
          <a:lstStyle/>
          <a:p>
            <a:endParaRPr lang="en-US"/>
          </a:p>
        </p:txBody>
      </p:sp>
      <p:sp>
        <p:nvSpPr>
          <p:cNvPr id="40" name="Shape 28"/>
          <p:cNvSpPr/>
          <p:nvPr/>
        </p:nvSpPr>
        <p:spPr>
          <a:xfrm>
            <a:off x="11896725" y="3557439"/>
            <a:ext cx="723900" cy="723900"/>
          </a:xfrm>
          <a:prstGeom prst="roundRect">
            <a:avLst>
              <a:gd name="adj" fmla="val 15789"/>
            </a:avLst>
          </a:prstGeom>
          <a:solidFill>
            <a:srgbClr val="F5F7FB"/>
          </a:solidFill>
          <a:ln/>
        </p:spPr>
        <p:txBody>
          <a:bodyPr/>
          <a:lstStyle/>
          <a:p>
            <a:endParaRPr lang="en-US"/>
          </a:p>
        </p:txBody>
      </p:sp>
      <p:pic>
        <p:nvPicPr>
          <p:cNvPr id="41" name="Image 10" descr="preencoded.png"/>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12068175" y="3728889"/>
            <a:ext cx="381000" cy="381000"/>
          </a:xfrm>
          <a:prstGeom prst="rect">
            <a:avLst/>
          </a:prstGeom>
        </p:spPr>
      </p:pic>
      <p:sp>
        <p:nvSpPr>
          <p:cNvPr id="42" name="Text 29"/>
          <p:cNvSpPr/>
          <p:nvPr/>
        </p:nvSpPr>
        <p:spPr>
          <a:xfrm>
            <a:off x="12849225" y="3231505"/>
            <a:ext cx="4336352" cy="720626"/>
          </a:xfrm>
          <a:prstGeom prst="rect">
            <a:avLst/>
          </a:prstGeom>
          <a:noFill/>
          <a:ln/>
        </p:spPr>
        <p:txBody>
          <a:bodyPr wrap="square" lIns="25400" tIns="25400" rIns="25400" bIns="25400" rtlCol="0" anchor="t">
            <a:normAutofit lnSpcReduction="10000"/>
          </a:bodyPr>
          <a:lstStyle/>
          <a:p>
            <a:pPr marL="0" indent="0" algn="l">
              <a:lnSpc>
                <a:spcPct val="96865"/>
              </a:lnSpc>
              <a:buNone/>
            </a:pPr>
            <a:r>
              <a:rPr lang="en-US" sz="2400" b="1" dirty="0">
                <a:solidFill>
                  <a:srgbClr val="1D3064"/>
                </a:solidFill>
                <a:latin typeface="Ubuntu" pitchFamily="34" charset="0"/>
                <a:ea typeface="Ubuntu" pitchFamily="34" charset="-122"/>
                <a:cs typeface="Ubuntu" pitchFamily="34" charset="-120"/>
              </a:rPr>
              <a:t>Ownership Within the Business</a:t>
            </a:r>
            <a:endParaRPr lang="en-US" sz="2400" dirty="0"/>
          </a:p>
        </p:txBody>
      </p:sp>
      <p:sp>
        <p:nvSpPr>
          <p:cNvPr id="43" name="Text 30"/>
          <p:cNvSpPr/>
          <p:nvPr/>
        </p:nvSpPr>
        <p:spPr>
          <a:xfrm>
            <a:off x="12849225" y="3990231"/>
            <a:ext cx="4336352" cy="655141"/>
          </a:xfrm>
          <a:prstGeom prst="rect">
            <a:avLst/>
          </a:prstGeom>
          <a:noFill/>
          <a:ln/>
        </p:spPr>
        <p:txBody>
          <a:bodyPr wrap="square" lIns="25400" tIns="25400" rIns="25400" bIns="25400" rtlCol="0" anchor="t">
            <a:normAutofit/>
          </a:bodyPr>
          <a:lstStyle/>
          <a:p>
            <a:pPr marL="0" indent="0" algn="l">
              <a:lnSpc>
                <a:spcPct val="101250"/>
              </a:lnSpc>
              <a:buNone/>
            </a:pPr>
            <a:r>
              <a:rPr lang="en-US" sz="1800" dirty="0">
                <a:solidFill>
                  <a:srgbClr val="6A7894"/>
                </a:solidFill>
                <a:latin typeface="IBM Plex Sans" pitchFamily="34" charset="0"/>
                <a:ea typeface="IBM Plex Sans" pitchFamily="34" charset="-122"/>
                <a:cs typeface="IBM Plex Sans" pitchFamily="34" charset="-120"/>
              </a:rPr>
              <a:t>Leadership · Operations · IT / Security · Governance</a:t>
            </a:r>
            <a:endParaRPr lang="en-US" sz="1800" dirty="0"/>
          </a:p>
        </p:txBody>
      </p:sp>
      <p:sp>
        <p:nvSpPr>
          <p:cNvPr id="44" name="Shape 31"/>
          <p:cNvSpPr/>
          <p:nvPr/>
        </p:nvSpPr>
        <p:spPr>
          <a:xfrm>
            <a:off x="11620500" y="5200501"/>
            <a:ext cx="1986855" cy="9525"/>
          </a:xfrm>
          <a:prstGeom prst="rect">
            <a:avLst/>
          </a:prstGeom>
          <a:solidFill>
            <a:srgbClr val="DDE3EE"/>
          </a:solidFill>
          <a:ln/>
        </p:spPr>
        <p:txBody>
          <a:bodyPr/>
          <a:lstStyle/>
          <a:p>
            <a:endParaRPr lang="en-US"/>
          </a:p>
        </p:txBody>
      </p:sp>
      <p:sp>
        <p:nvSpPr>
          <p:cNvPr id="45" name="Shape 32"/>
          <p:cNvSpPr/>
          <p:nvPr/>
        </p:nvSpPr>
        <p:spPr>
          <a:xfrm>
            <a:off x="13778805" y="4948089"/>
            <a:ext cx="1398389" cy="514350"/>
          </a:xfrm>
          <a:prstGeom prst="roundRect">
            <a:avLst>
              <a:gd name="adj" fmla="val 50000"/>
            </a:avLst>
          </a:prstGeom>
          <a:solidFill>
            <a:srgbClr val="FFFFFF"/>
          </a:solidFill>
          <a:ln w="9525">
            <a:solidFill>
              <a:srgbClr val="DDE3EE"/>
            </a:solidFill>
            <a:prstDash val="solid"/>
          </a:ln>
        </p:spPr>
        <p:txBody>
          <a:bodyPr/>
          <a:lstStyle/>
          <a:p>
            <a:endParaRPr lang="en-US"/>
          </a:p>
        </p:txBody>
      </p:sp>
      <p:sp>
        <p:nvSpPr>
          <p:cNvPr id="46" name="Text 33"/>
          <p:cNvSpPr/>
          <p:nvPr/>
        </p:nvSpPr>
        <p:spPr>
          <a:xfrm>
            <a:off x="13997880" y="5033814"/>
            <a:ext cx="1036439" cy="381000"/>
          </a:xfrm>
          <a:prstGeom prst="rect">
            <a:avLst/>
          </a:prstGeom>
          <a:noFill/>
          <a:ln/>
        </p:spPr>
        <p:txBody>
          <a:bodyPr wrap="square" lIns="25400" tIns="25400" rIns="25400" bIns="25400" rtlCol="0" anchor="t">
            <a:normAutofit/>
          </a:bodyPr>
          <a:lstStyle/>
          <a:p>
            <a:pPr marL="0" indent="0" algn="l">
              <a:lnSpc>
                <a:spcPct val="112500"/>
              </a:lnSpc>
              <a:buNone/>
            </a:pPr>
            <a:r>
              <a:rPr lang="en-US" sz="1800" kern="0" spc="180" dirty="0">
                <a:solidFill>
                  <a:srgbClr val="4A5775"/>
                </a:solidFill>
                <a:latin typeface="IBM Plex Mono" pitchFamily="34" charset="0"/>
                <a:ea typeface="IBM Plex Mono" pitchFamily="34" charset="-122"/>
                <a:cs typeface="IBM Plex Mono" pitchFamily="34" charset="-120"/>
              </a:rPr>
              <a:t>AND/OR</a:t>
            </a:r>
            <a:endParaRPr lang="en-US" sz="1800" dirty="0"/>
          </a:p>
        </p:txBody>
      </p:sp>
      <p:sp>
        <p:nvSpPr>
          <p:cNvPr id="47" name="Shape 34"/>
          <p:cNvSpPr/>
          <p:nvPr/>
        </p:nvSpPr>
        <p:spPr>
          <a:xfrm>
            <a:off x="15348645" y="5200501"/>
            <a:ext cx="1986855" cy="9525"/>
          </a:xfrm>
          <a:prstGeom prst="rect">
            <a:avLst/>
          </a:prstGeom>
          <a:solidFill>
            <a:srgbClr val="DDE3EE"/>
          </a:solidFill>
          <a:ln/>
        </p:spPr>
        <p:txBody>
          <a:bodyPr/>
          <a:lstStyle/>
          <a:p>
            <a:endParaRPr lang="en-US"/>
          </a:p>
        </p:txBody>
      </p:sp>
      <p:sp>
        <p:nvSpPr>
          <p:cNvPr id="48" name="Shape 35"/>
          <p:cNvSpPr/>
          <p:nvPr/>
        </p:nvSpPr>
        <p:spPr>
          <a:xfrm>
            <a:off x="11620500" y="5633889"/>
            <a:ext cx="5715000" cy="1714500"/>
          </a:xfrm>
          <a:prstGeom prst="roundRect">
            <a:avLst>
              <a:gd name="adj" fmla="val 7778"/>
            </a:avLst>
          </a:prstGeom>
          <a:solidFill>
            <a:srgbClr val="FFFFFF"/>
          </a:solidFill>
          <a:ln w="9525">
            <a:solidFill>
              <a:srgbClr val="DDE3EE"/>
            </a:solidFill>
            <a:prstDash val="solid"/>
          </a:ln>
          <a:effectLst>
            <a:outerShdw blurRad="95250" dist="19050" dir="5400000" algn="bl" rotWithShape="0">
              <a:srgbClr val="1D3064">
                <a:alpha val="6000"/>
              </a:srgbClr>
            </a:outerShdw>
          </a:effectLst>
        </p:spPr>
        <p:txBody>
          <a:bodyPr/>
          <a:lstStyle/>
          <a:p>
            <a:endParaRPr lang="en-US"/>
          </a:p>
        </p:txBody>
      </p:sp>
      <p:sp>
        <p:nvSpPr>
          <p:cNvPr id="49" name="Shape 36"/>
          <p:cNvSpPr/>
          <p:nvPr/>
        </p:nvSpPr>
        <p:spPr>
          <a:xfrm>
            <a:off x="11896725" y="6129189"/>
            <a:ext cx="723900" cy="723900"/>
          </a:xfrm>
          <a:prstGeom prst="roundRect">
            <a:avLst>
              <a:gd name="adj" fmla="val 15789"/>
            </a:avLst>
          </a:prstGeom>
          <a:solidFill>
            <a:srgbClr val="F5F7FB"/>
          </a:solidFill>
          <a:ln/>
        </p:spPr>
        <p:txBody>
          <a:bodyPr/>
          <a:lstStyle/>
          <a:p>
            <a:endParaRPr lang="en-US"/>
          </a:p>
        </p:txBody>
      </p:sp>
      <p:pic>
        <p:nvPicPr>
          <p:cNvPr id="50" name="Image 11" descr="preencoded.png"/>
          <p:cNvPicPr>
            <a:picLocks noChangeAspect="1"/>
          </p:cNvPicPr>
          <p:nvPr/>
        </p:nvPicPr>
        <p:blipFill>
          <a:blip>
            <a:extLst>
              <a:ext uri="{96DAC541-7B7A-43D3-8B79-37D633B846F1}">
                <asvg:svgBlip xmlns:asvg="http://schemas.microsoft.com/office/drawing/2016/SVG/main" r:embed="rId14"/>
              </a:ext>
            </a:extLst>
          </a:blip>
          <a:stretch>
            <a:fillRect/>
          </a:stretch>
        </p:blipFill>
        <p:spPr>
          <a:xfrm>
            <a:off x="12068175" y="6300639"/>
            <a:ext cx="381000" cy="381000"/>
          </a:xfrm>
          <a:prstGeom prst="rect">
            <a:avLst/>
          </a:prstGeom>
        </p:spPr>
      </p:pic>
      <p:sp>
        <p:nvSpPr>
          <p:cNvPr id="51" name="Text 37"/>
          <p:cNvSpPr/>
          <p:nvPr/>
        </p:nvSpPr>
        <p:spPr>
          <a:xfrm>
            <a:off x="12849225" y="5973812"/>
            <a:ext cx="4631055" cy="379363"/>
          </a:xfrm>
          <a:prstGeom prst="rect">
            <a:avLst/>
          </a:prstGeom>
          <a:noFill/>
          <a:ln/>
        </p:spPr>
        <p:txBody>
          <a:bodyPr wrap="square" lIns="25400" tIns="25400" rIns="25400" bIns="25400" rtlCol="0" anchor="t">
            <a:normAutofit lnSpcReduction="10000"/>
          </a:bodyPr>
          <a:lstStyle/>
          <a:p>
            <a:pPr marL="0" indent="0" algn="l">
              <a:lnSpc>
                <a:spcPct val="96865"/>
              </a:lnSpc>
              <a:buNone/>
            </a:pPr>
            <a:r>
              <a:rPr lang="en-US" sz="2400" b="1" dirty="0">
                <a:solidFill>
                  <a:srgbClr val="1D3064"/>
                </a:solidFill>
                <a:latin typeface="Ubuntu" pitchFamily="34" charset="0"/>
                <a:ea typeface="Ubuntu" pitchFamily="34" charset="-122"/>
                <a:cs typeface="Ubuntu" pitchFamily="34" charset="-120"/>
              </a:rPr>
              <a:t>AI Service Provider</a:t>
            </a:r>
            <a:endParaRPr lang="en-US" sz="2400" dirty="0"/>
          </a:p>
        </p:txBody>
      </p:sp>
      <p:sp>
        <p:nvSpPr>
          <p:cNvPr id="52" name="Text 38"/>
          <p:cNvSpPr/>
          <p:nvPr/>
        </p:nvSpPr>
        <p:spPr>
          <a:xfrm>
            <a:off x="12849225" y="6391275"/>
            <a:ext cx="4336352" cy="655141"/>
          </a:xfrm>
          <a:prstGeom prst="rect">
            <a:avLst/>
          </a:prstGeom>
          <a:noFill/>
          <a:ln/>
        </p:spPr>
        <p:txBody>
          <a:bodyPr wrap="square" lIns="25400" tIns="25400" rIns="25400" bIns="25400" rtlCol="0" anchor="t">
            <a:normAutofit/>
          </a:bodyPr>
          <a:lstStyle/>
          <a:p>
            <a:pPr marL="0" indent="0" algn="l">
              <a:lnSpc>
                <a:spcPct val="101250"/>
              </a:lnSpc>
              <a:buNone/>
            </a:pPr>
            <a:r>
              <a:rPr lang="en-US" sz="1800" dirty="0">
                <a:solidFill>
                  <a:srgbClr val="6A7894"/>
                </a:solidFill>
                <a:latin typeface="IBM Plex Sans" pitchFamily="34" charset="0"/>
                <a:ea typeface="IBM Plex Sans" pitchFamily="34" charset="-122"/>
                <a:cs typeface="IBM Plex Sans" pitchFamily="34" charset="-120"/>
              </a:rPr>
              <a:t>An outsourced path to accountable AI execution</a:t>
            </a:r>
            <a:endParaRPr lang="en-US" sz="1800" dirty="0"/>
          </a:p>
        </p:txBody>
      </p:sp>
      <p:sp>
        <p:nvSpPr>
          <p:cNvPr id="53" name="Shape 39"/>
          <p:cNvSpPr/>
          <p:nvPr/>
        </p:nvSpPr>
        <p:spPr>
          <a:xfrm>
            <a:off x="4972049" y="7512770"/>
            <a:ext cx="7641877" cy="971550"/>
          </a:xfrm>
          <a:prstGeom prst="roundRect">
            <a:avLst>
              <a:gd name="adj" fmla="val 11765"/>
            </a:avLst>
          </a:prstGeom>
          <a:solidFill>
            <a:srgbClr val="EEF1FE"/>
          </a:solidFill>
          <a:ln w="9525">
            <a:solidFill>
              <a:srgbClr val="C9D2F9"/>
            </a:solidFill>
            <a:prstDash val="solid"/>
          </a:ln>
        </p:spPr>
        <p:txBody>
          <a:bodyPr/>
          <a:lstStyle/>
          <a:p>
            <a:endParaRPr lang="en-US"/>
          </a:p>
        </p:txBody>
      </p:sp>
      <p:pic>
        <p:nvPicPr>
          <p:cNvPr id="55" name="Image 12" descr="preencoded.png"/>
          <p:cNvPicPr>
            <a:picLocks noChangeAspect="1"/>
          </p:cNvPicPr>
          <p:nvPr/>
        </p:nvPicPr>
        <p:blipFill>
          <a:blip>
            <a:extLst>
              <a:ext uri="{96DAC541-7B7A-43D3-8B79-37D633B846F1}">
                <asvg:svgBlip xmlns:asvg="http://schemas.microsoft.com/office/drawing/2016/SVG/main" r:embed="rId15"/>
              </a:ext>
            </a:extLst>
          </a:blip>
          <a:stretch>
            <a:fillRect/>
          </a:stretch>
        </p:blipFill>
        <p:spPr>
          <a:xfrm>
            <a:off x="3594795" y="7810351"/>
            <a:ext cx="266700" cy="266700"/>
          </a:xfrm>
          <a:prstGeom prst="rect">
            <a:avLst/>
          </a:prstGeom>
        </p:spPr>
      </p:pic>
      <p:sp>
        <p:nvSpPr>
          <p:cNvPr id="56" name="Text 41"/>
          <p:cNvSpPr/>
          <p:nvPr/>
        </p:nvSpPr>
        <p:spPr>
          <a:xfrm>
            <a:off x="5930165" y="7700814"/>
            <a:ext cx="11663258" cy="523875"/>
          </a:xfrm>
          <a:prstGeom prst="rect">
            <a:avLst/>
          </a:prstGeom>
          <a:noFill/>
          <a:ln/>
        </p:spPr>
        <p:txBody>
          <a:bodyPr wrap="square" lIns="25400" tIns="25400" rIns="25400" bIns="25400" rtlCol="0" anchor="t">
            <a:normAutofit/>
          </a:bodyPr>
          <a:lstStyle/>
          <a:p>
            <a:pPr>
              <a:lnSpc>
                <a:spcPct val="130769"/>
              </a:lnSpc>
            </a:pPr>
            <a:r>
              <a:rPr lang="en-US" sz="2550" b="1" kern="0" spc="-25" dirty="0">
                <a:solidFill>
                  <a:srgbClr val="4A56D6"/>
                </a:solidFill>
                <a:latin typeface="Ubuntu" pitchFamily="34" charset="0"/>
                <a:ea typeface="Ubuntu" pitchFamily="34" charset="-122"/>
                <a:cs typeface="Ubuntu" pitchFamily="34" charset="-120"/>
              </a:rPr>
              <a:t>The demand is clear. We’re </a:t>
            </a:r>
            <a:r>
              <a:rPr lang="en-US" sz="2550" b="1" kern="0" spc="-25">
                <a:solidFill>
                  <a:srgbClr val="4A56D6"/>
                </a:solidFill>
                <a:latin typeface="Ubuntu" pitchFamily="34" charset="0"/>
                <a:ea typeface="Ubuntu" pitchFamily="34" charset="-122"/>
                <a:cs typeface="Ubuntu" pitchFamily="34" charset="-120"/>
              </a:rPr>
              <a:t>the solution.</a:t>
            </a:r>
            <a:endParaRPr lang="en-US" sz="2550" dirty="0"/>
          </a:p>
        </p:txBody>
      </p:sp>
      <p:sp>
        <p:nvSpPr>
          <p:cNvPr id="57" name="Shape 42"/>
          <p:cNvSpPr/>
          <p:nvPr/>
        </p:nvSpPr>
        <p:spPr>
          <a:xfrm>
            <a:off x="952500" y="8743950"/>
            <a:ext cx="16383000" cy="9525"/>
          </a:xfrm>
          <a:prstGeom prst="rect">
            <a:avLst/>
          </a:prstGeom>
          <a:solidFill>
            <a:srgbClr val="DDE3EE"/>
          </a:solidFill>
          <a:ln/>
        </p:spPr>
        <p:txBody>
          <a:bodyPr/>
          <a:lstStyle/>
          <a:p>
            <a:endParaRPr lang="en-US"/>
          </a:p>
        </p:txBody>
      </p:sp>
      <p:sp>
        <p:nvSpPr>
          <p:cNvPr id="58" name="Text 43"/>
          <p:cNvSpPr/>
          <p:nvPr/>
        </p:nvSpPr>
        <p:spPr>
          <a:xfrm>
            <a:off x="952500" y="9001125"/>
            <a:ext cx="16874490" cy="790575"/>
          </a:xfrm>
          <a:prstGeom prst="rect">
            <a:avLst/>
          </a:prstGeom>
          <a:noFill/>
          <a:ln/>
        </p:spPr>
        <p:txBody>
          <a:bodyPr wrap="square" lIns="25400" tIns="25400" rIns="25400" bIns="25400" rtlCol="0" anchor="t">
            <a:normAutofit/>
          </a:bodyPr>
          <a:lstStyle/>
          <a:p>
            <a:pPr marL="0" indent="0" algn="l">
              <a:lnSpc>
                <a:spcPct val="100000"/>
              </a:lnSpc>
              <a:buNone/>
            </a:pPr>
            <a:r>
              <a:rPr lang="en-US" sz="2250" b="1" dirty="0">
                <a:solidFill>
                  <a:srgbClr val="1D3064"/>
                </a:solidFill>
                <a:latin typeface="Ubuntu" pitchFamily="34" charset="0"/>
                <a:ea typeface="Ubuntu" pitchFamily="34" charset="-122"/>
                <a:cs typeface="Ubuntu" pitchFamily="34" charset="-120"/>
              </a:rPr>
              <a:t>Flowchestra </a:t>
            </a:r>
            <a:r>
              <a:rPr lang="en-US" sz="2250" dirty="0">
                <a:solidFill>
                  <a:srgbClr val="1D3064"/>
                </a:solidFill>
                <a:latin typeface="IBM Plex Sans" pitchFamily="34" charset="0"/>
                <a:ea typeface="IBM Plex Sans" pitchFamily="34" charset="-122"/>
                <a:cs typeface="IBM Plex Sans" pitchFamily="34" charset="-120"/>
              </a:rPr>
              <a:t>meets businesses where they are, supporting internal ownership, AI Service Providers, or both, with governed execution, clear accountability, and visible outcomes.</a:t>
            </a:r>
            <a:endParaRPr lang="en-US" sz="22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5F7FB"/>
        </a:solidFill>
        <a:effectLst/>
      </p:bgPr>
    </p:bg>
    <p:spTree>
      <p:nvGrpSpPr>
        <p:cNvPr id="1" name=""/>
        <p:cNvGrpSpPr/>
        <p:nvPr/>
      </p:nvGrpSpPr>
      <p:grpSpPr>
        <a:xfrm>
          <a:off x="0" y="0"/>
          <a:ext cx="0" cy="0"/>
          <a:chOff x="0" y="0"/>
          <a:chExt cx="0" cy="0"/>
        </a:xfrm>
      </p:grpSpPr>
      <p:sp>
        <p:nvSpPr>
          <p:cNvPr id="2" name="Text 0"/>
          <p:cNvSpPr/>
          <p:nvPr/>
        </p:nvSpPr>
        <p:spPr>
          <a:xfrm>
            <a:off x="952500" y="571500"/>
            <a:ext cx="18021300" cy="381000"/>
          </a:xfrm>
          <a:prstGeom prst="rect">
            <a:avLst/>
          </a:prstGeom>
          <a:noFill/>
          <a:ln/>
        </p:spPr>
        <p:txBody>
          <a:bodyPr wrap="square" lIns="25400" tIns="25400" rIns="25400" bIns="25400" rtlCol="0" anchor="t">
            <a:normAutofit/>
          </a:bodyPr>
          <a:lstStyle/>
          <a:p>
            <a:pPr marL="0" indent="0" algn="l">
              <a:lnSpc>
                <a:spcPct val="112500"/>
              </a:lnSpc>
              <a:buNone/>
            </a:pPr>
            <a:r>
              <a:rPr lang="en-US" sz="1800" kern="0" spc="252" dirty="0">
                <a:solidFill>
                  <a:srgbClr val="5A6CF0"/>
                </a:solidFill>
                <a:latin typeface="IBM Plex Mono" pitchFamily="34" charset="0"/>
                <a:ea typeface="IBM Plex Mono" pitchFamily="34" charset="-122"/>
                <a:cs typeface="IBM Plex Mono" pitchFamily="34" charset="-120"/>
              </a:rPr>
              <a:t>GO-TO-MARKET</a:t>
            </a:r>
            <a:endParaRPr lang="en-US" sz="1800" dirty="0"/>
          </a:p>
        </p:txBody>
      </p:sp>
      <p:sp>
        <p:nvSpPr>
          <p:cNvPr id="3" name="Text 1"/>
          <p:cNvSpPr/>
          <p:nvPr/>
        </p:nvSpPr>
        <p:spPr>
          <a:xfrm>
            <a:off x="952500" y="1066800"/>
            <a:ext cx="18021300" cy="718096"/>
          </a:xfrm>
          <a:prstGeom prst="rect">
            <a:avLst/>
          </a:prstGeom>
          <a:noFill/>
          <a:ln/>
        </p:spPr>
        <p:txBody>
          <a:bodyPr wrap="square" lIns="25400" tIns="25400" rIns="25400" bIns="25400" rtlCol="0" anchor="t">
            <a:normAutofit lnSpcReduction="10000"/>
          </a:bodyPr>
          <a:lstStyle/>
          <a:p>
            <a:pPr marL="0" indent="0" algn="l">
              <a:lnSpc>
                <a:spcPct val="91538"/>
              </a:lnSpc>
              <a:buNone/>
            </a:pPr>
            <a:r>
              <a:rPr lang="en-US" sz="5100" b="1" kern="0" spc="-102" dirty="0">
                <a:solidFill>
                  <a:srgbClr val="1D3064"/>
                </a:solidFill>
                <a:latin typeface="Ubuntu" pitchFamily="34" charset="0"/>
                <a:ea typeface="Ubuntu" pitchFamily="34" charset="-122"/>
                <a:cs typeface="Ubuntu" pitchFamily="34" charset="-120"/>
              </a:rPr>
              <a:t>Two Paths to Market. One Platform.</a:t>
            </a:r>
            <a:endParaRPr lang="en-US" sz="5100" dirty="0"/>
          </a:p>
        </p:txBody>
      </p:sp>
      <p:sp>
        <p:nvSpPr>
          <p:cNvPr id="4" name="Shape 2"/>
          <p:cNvSpPr/>
          <p:nvPr/>
        </p:nvSpPr>
        <p:spPr>
          <a:xfrm>
            <a:off x="952500" y="2013496"/>
            <a:ext cx="6430268" cy="5083820"/>
          </a:xfrm>
          <a:prstGeom prst="roundRect">
            <a:avLst>
              <a:gd name="adj" fmla="val 2623"/>
            </a:avLst>
          </a:prstGeom>
          <a:solidFill>
            <a:srgbClr val="FFFFFF"/>
          </a:solidFill>
          <a:ln w="9525">
            <a:solidFill>
              <a:srgbClr val="DDE3EE"/>
            </a:solidFill>
            <a:prstDash val="solid"/>
          </a:ln>
          <a:effectLst>
            <a:outerShdw blurRad="19050" dist="9525" dir="5400000" algn="bl" rotWithShape="0">
              <a:srgbClr val="1D3064">
                <a:alpha val="6000"/>
              </a:srgbClr>
            </a:outerShdw>
          </a:effectLst>
        </p:spPr>
        <p:txBody>
          <a:bodyPr/>
          <a:lstStyle/>
          <a:p>
            <a:endParaRPr lang="en-US"/>
          </a:p>
        </p:txBody>
      </p:sp>
      <p:sp>
        <p:nvSpPr>
          <p:cNvPr id="5" name="Text 3"/>
          <p:cNvSpPr/>
          <p:nvPr/>
        </p:nvSpPr>
        <p:spPr>
          <a:xfrm>
            <a:off x="1381125" y="2327821"/>
            <a:ext cx="6130320" cy="381000"/>
          </a:xfrm>
          <a:prstGeom prst="rect">
            <a:avLst/>
          </a:prstGeom>
          <a:noFill/>
          <a:ln/>
        </p:spPr>
        <p:txBody>
          <a:bodyPr wrap="square" lIns="25400" tIns="25400" rIns="25400" bIns="25400" rtlCol="0" anchor="t">
            <a:normAutofit/>
          </a:bodyPr>
          <a:lstStyle/>
          <a:p>
            <a:pPr marL="0" indent="0" algn="l">
              <a:lnSpc>
                <a:spcPct val="112500"/>
              </a:lnSpc>
              <a:buNone/>
            </a:pPr>
            <a:r>
              <a:rPr lang="en-US" sz="1800" kern="0" spc="252" dirty="0">
                <a:solidFill>
                  <a:srgbClr val="6A7894"/>
                </a:solidFill>
                <a:latin typeface="IBM Plex Mono" pitchFamily="34" charset="0"/>
                <a:ea typeface="IBM Plex Mono" pitchFamily="34" charset="-122"/>
                <a:cs typeface="IBM Plex Mono" pitchFamily="34" charset="-120"/>
              </a:rPr>
              <a:t>PATH 1 — DIRECT</a:t>
            </a:r>
            <a:endParaRPr lang="en-US" sz="1800" dirty="0"/>
          </a:p>
        </p:txBody>
      </p:sp>
      <p:sp>
        <p:nvSpPr>
          <p:cNvPr id="6" name="Shape 4"/>
          <p:cNvSpPr/>
          <p:nvPr/>
        </p:nvSpPr>
        <p:spPr>
          <a:xfrm>
            <a:off x="3059162" y="3470523"/>
            <a:ext cx="2216795" cy="628650"/>
          </a:xfrm>
          <a:prstGeom prst="roundRect">
            <a:avLst>
              <a:gd name="adj" fmla="val 15152"/>
            </a:avLst>
          </a:prstGeom>
          <a:gradFill rotWithShape="1">
            <a:gsLst>
              <a:gs pos="0">
                <a:srgbClr val="89DCEB">
                  <a:alpha val="100000"/>
                </a:srgbClr>
              </a:gs>
              <a:gs pos="38000">
                <a:srgbClr val="74C7EC">
                  <a:alpha val="100000"/>
                </a:srgbClr>
              </a:gs>
              <a:gs pos="100000">
                <a:srgbClr val="7287FD">
                  <a:alpha val="100000"/>
                </a:srgbClr>
              </a:gs>
            </a:gsLst>
            <a:lin ang="2700000" scaled="0"/>
          </a:gradFill>
          <a:ln/>
        </p:spPr>
        <p:txBody>
          <a:bodyPr/>
          <a:lstStyle/>
          <a:p>
            <a:endParaRPr lang="en-US"/>
          </a:p>
        </p:txBody>
      </p:sp>
      <p:pic>
        <p:nvPicPr>
          <p:cNvPr id="7" name="Image 0" descr="preencoded.png"/>
          <p:cNvPicPr>
            <a:picLocks noChangeAspect="1"/>
          </p:cNvPicPr>
          <p:nvPr/>
        </p:nvPicPr>
        <p:blipFill>
          <a:blip r:embed="rId3"/>
          <a:stretch>
            <a:fillRect/>
          </a:stretch>
        </p:blipFill>
        <p:spPr>
          <a:xfrm>
            <a:off x="3440162" y="3594348"/>
            <a:ext cx="1454795" cy="381000"/>
          </a:xfrm>
          <a:prstGeom prst="rect">
            <a:avLst/>
          </a:prstGeom>
        </p:spPr>
      </p:pic>
      <p:sp>
        <p:nvSpPr>
          <p:cNvPr id="8" name="Text 5"/>
          <p:cNvSpPr/>
          <p:nvPr/>
        </p:nvSpPr>
        <p:spPr>
          <a:xfrm>
            <a:off x="4050357" y="4194423"/>
            <a:ext cx="310604" cy="323850"/>
          </a:xfrm>
          <a:prstGeom prst="rect">
            <a:avLst/>
          </a:prstGeom>
          <a:noFill/>
          <a:ln/>
        </p:spPr>
        <p:txBody>
          <a:bodyPr wrap="square" lIns="25400" tIns="25400" rIns="25400" bIns="25400" rtlCol="0" anchor="t">
            <a:normAutofit/>
          </a:bodyPr>
          <a:lstStyle/>
          <a:p>
            <a:pPr marL="0" indent="0" algn="l">
              <a:lnSpc>
                <a:spcPct val="76923"/>
              </a:lnSpc>
              <a:buNone/>
            </a:pPr>
            <a:r>
              <a:rPr lang="en-US" sz="2250" dirty="0">
                <a:solidFill>
                  <a:srgbClr val="7287FD"/>
                </a:solidFill>
                <a:latin typeface="IBM Plex Sans" pitchFamily="34" charset="0"/>
                <a:ea typeface="IBM Plex Sans" pitchFamily="34" charset="-122"/>
                <a:cs typeface="IBM Plex Sans" pitchFamily="34" charset="-120"/>
              </a:rPr>
              <a:t>↓</a:t>
            </a:r>
            <a:endParaRPr lang="en-US" sz="2250" dirty="0"/>
          </a:p>
        </p:txBody>
      </p:sp>
      <p:sp>
        <p:nvSpPr>
          <p:cNvPr id="9" name="Shape 6"/>
          <p:cNvSpPr/>
          <p:nvPr/>
        </p:nvSpPr>
        <p:spPr>
          <a:xfrm>
            <a:off x="3180159" y="4575423"/>
            <a:ext cx="1974949" cy="714375"/>
          </a:xfrm>
          <a:prstGeom prst="roundRect">
            <a:avLst>
              <a:gd name="adj" fmla="val 13333"/>
            </a:avLst>
          </a:prstGeom>
          <a:ln w="9525">
            <a:solidFill>
              <a:srgbClr val="C3CCDD"/>
            </a:solidFill>
            <a:prstDash val="solid"/>
          </a:ln>
        </p:spPr>
        <p:txBody>
          <a:bodyPr/>
          <a:lstStyle/>
          <a:p>
            <a:endParaRPr lang="en-US"/>
          </a:p>
        </p:txBody>
      </p:sp>
      <p:sp>
        <p:nvSpPr>
          <p:cNvPr id="10" name="Text 7"/>
          <p:cNvSpPr/>
          <p:nvPr/>
        </p:nvSpPr>
        <p:spPr>
          <a:xfrm>
            <a:off x="3570684" y="4718298"/>
            <a:ext cx="1270099" cy="466725"/>
          </a:xfrm>
          <a:prstGeom prst="rect">
            <a:avLst/>
          </a:prstGeom>
          <a:noFill/>
          <a:ln/>
        </p:spPr>
        <p:txBody>
          <a:bodyPr wrap="square" lIns="25400" tIns="25400" rIns="25400" bIns="25400" rtlCol="0" anchor="t">
            <a:normAutofit/>
          </a:bodyPr>
          <a:lstStyle/>
          <a:p>
            <a:pPr marL="0" indent="0" algn="l">
              <a:lnSpc>
                <a:spcPct val="128571"/>
              </a:lnSpc>
              <a:buNone/>
            </a:pPr>
            <a:r>
              <a:rPr lang="en-US" sz="2250" b="1" dirty="0">
                <a:solidFill>
                  <a:srgbClr val="1D3064"/>
                </a:solidFill>
                <a:latin typeface="Ubuntu" pitchFamily="34" charset="0"/>
                <a:ea typeface="Ubuntu" pitchFamily="34" charset="-122"/>
                <a:cs typeface="Ubuntu" pitchFamily="34" charset="-120"/>
              </a:rPr>
              <a:t>Business</a:t>
            </a:r>
            <a:endParaRPr lang="en-US" sz="2250" dirty="0"/>
          </a:p>
        </p:txBody>
      </p:sp>
      <p:sp>
        <p:nvSpPr>
          <p:cNvPr id="11" name="Text 8"/>
          <p:cNvSpPr/>
          <p:nvPr/>
        </p:nvSpPr>
        <p:spPr>
          <a:xfrm>
            <a:off x="1381125" y="6089749"/>
            <a:ext cx="5740209" cy="731341"/>
          </a:xfrm>
          <a:prstGeom prst="rect">
            <a:avLst/>
          </a:prstGeom>
          <a:noFill/>
          <a:ln/>
        </p:spPr>
        <p:txBody>
          <a:bodyPr wrap="square" lIns="25400" tIns="25400" rIns="25400" bIns="25400" rtlCol="0" anchor="t">
            <a:normAutofit/>
          </a:bodyPr>
          <a:lstStyle/>
          <a:p>
            <a:pPr marL="0" indent="0" algn="l">
              <a:lnSpc>
                <a:spcPct val="107059"/>
              </a:lnSpc>
              <a:buNone/>
            </a:pPr>
            <a:r>
              <a:rPr lang="en-US" sz="1950" dirty="0">
                <a:solidFill>
                  <a:srgbClr val="4A5775"/>
                </a:solidFill>
                <a:latin typeface="IBM Plex Sans" pitchFamily="34" charset="0"/>
                <a:ea typeface="IBM Plex Sans" pitchFamily="34" charset="-122"/>
                <a:cs typeface="IBM Plex Sans" pitchFamily="34" charset="-120"/>
              </a:rPr>
              <a:t>Regulated and operationally complex organizations adopt Flowchestra directly.</a:t>
            </a:r>
            <a:endParaRPr lang="en-US" sz="1950" dirty="0"/>
          </a:p>
        </p:txBody>
      </p:sp>
      <p:sp>
        <p:nvSpPr>
          <p:cNvPr id="12" name="Shape 9"/>
          <p:cNvSpPr/>
          <p:nvPr/>
        </p:nvSpPr>
        <p:spPr>
          <a:xfrm>
            <a:off x="7839968" y="2013496"/>
            <a:ext cx="9495532" cy="5083820"/>
          </a:xfrm>
          <a:prstGeom prst="roundRect">
            <a:avLst>
              <a:gd name="adj" fmla="val 2623"/>
            </a:avLst>
          </a:prstGeom>
          <a:solidFill>
            <a:srgbClr val="FFFFFF"/>
          </a:solidFill>
          <a:ln w="9525">
            <a:solidFill>
              <a:srgbClr val="C9D2F9"/>
            </a:solidFill>
            <a:prstDash val="solid"/>
          </a:ln>
          <a:effectLst>
            <a:outerShdw blurRad="285750" dist="95250" dir="5400000" algn="bl" rotWithShape="0">
              <a:srgbClr val="1D3064">
                <a:alpha val="13000"/>
              </a:srgbClr>
            </a:outerShdw>
          </a:effectLst>
        </p:spPr>
        <p:txBody>
          <a:bodyPr/>
          <a:lstStyle/>
          <a:p>
            <a:endParaRPr lang="en-US"/>
          </a:p>
        </p:txBody>
      </p:sp>
      <p:sp>
        <p:nvSpPr>
          <p:cNvPr id="13" name="Text 10"/>
          <p:cNvSpPr/>
          <p:nvPr/>
        </p:nvSpPr>
        <p:spPr>
          <a:xfrm>
            <a:off x="8268593" y="2327821"/>
            <a:ext cx="9502110" cy="381000"/>
          </a:xfrm>
          <a:prstGeom prst="rect">
            <a:avLst/>
          </a:prstGeom>
          <a:noFill/>
          <a:ln/>
        </p:spPr>
        <p:txBody>
          <a:bodyPr wrap="square" lIns="25400" tIns="25400" rIns="25400" bIns="25400" rtlCol="0" anchor="t">
            <a:normAutofit/>
          </a:bodyPr>
          <a:lstStyle/>
          <a:p>
            <a:pPr marL="0" indent="0" algn="l">
              <a:lnSpc>
                <a:spcPct val="112500"/>
              </a:lnSpc>
              <a:buNone/>
            </a:pPr>
            <a:r>
              <a:rPr lang="en-US" sz="1800" kern="0" spc="252" dirty="0">
                <a:solidFill>
                  <a:srgbClr val="4A56D6"/>
                </a:solidFill>
                <a:latin typeface="IBM Plex Mono" pitchFamily="34" charset="0"/>
                <a:ea typeface="IBM Plex Mono" pitchFamily="34" charset="-122"/>
                <a:cs typeface="IBM Plex Mono" pitchFamily="34" charset="-120"/>
              </a:rPr>
              <a:t>PATH 2 — PROVIDER-LED</a:t>
            </a:r>
            <a:endParaRPr lang="en-US" sz="1800" dirty="0"/>
          </a:p>
        </p:txBody>
      </p:sp>
      <p:sp>
        <p:nvSpPr>
          <p:cNvPr id="14" name="Shape 11"/>
          <p:cNvSpPr/>
          <p:nvPr/>
        </p:nvSpPr>
        <p:spPr>
          <a:xfrm>
            <a:off x="11479262" y="2932361"/>
            <a:ext cx="2216795" cy="628650"/>
          </a:xfrm>
          <a:prstGeom prst="roundRect">
            <a:avLst>
              <a:gd name="adj" fmla="val 15152"/>
            </a:avLst>
          </a:prstGeom>
          <a:gradFill rotWithShape="1">
            <a:gsLst>
              <a:gs pos="0">
                <a:srgbClr val="89DCEB">
                  <a:alpha val="100000"/>
                </a:srgbClr>
              </a:gs>
              <a:gs pos="38000">
                <a:srgbClr val="74C7EC">
                  <a:alpha val="100000"/>
                </a:srgbClr>
              </a:gs>
              <a:gs pos="100000">
                <a:srgbClr val="7287FD">
                  <a:alpha val="100000"/>
                </a:srgbClr>
              </a:gs>
            </a:gsLst>
            <a:lin ang="2700000" scaled="0"/>
          </a:gradFill>
          <a:ln/>
        </p:spPr>
        <p:txBody>
          <a:bodyPr/>
          <a:lstStyle/>
          <a:p>
            <a:endParaRPr lang="en-US"/>
          </a:p>
        </p:txBody>
      </p:sp>
      <p:pic>
        <p:nvPicPr>
          <p:cNvPr id="15" name="Image 1" descr="preencoded.png"/>
          <p:cNvPicPr>
            <a:picLocks noChangeAspect="1"/>
          </p:cNvPicPr>
          <p:nvPr/>
        </p:nvPicPr>
        <p:blipFill>
          <a:blip r:embed="rId3"/>
          <a:stretch>
            <a:fillRect/>
          </a:stretch>
        </p:blipFill>
        <p:spPr>
          <a:xfrm>
            <a:off x="11860262" y="3056186"/>
            <a:ext cx="1454795" cy="381000"/>
          </a:xfrm>
          <a:prstGeom prst="rect">
            <a:avLst/>
          </a:prstGeom>
        </p:spPr>
      </p:pic>
      <p:sp>
        <p:nvSpPr>
          <p:cNvPr id="16" name="Text 12"/>
          <p:cNvSpPr/>
          <p:nvPr/>
        </p:nvSpPr>
        <p:spPr>
          <a:xfrm>
            <a:off x="12470457" y="3656261"/>
            <a:ext cx="310604" cy="323850"/>
          </a:xfrm>
          <a:prstGeom prst="rect">
            <a:avLst/>
          </a:prstGeom>
          <a:noFill/>
          <a:ln/>
        </p:spPr>
        <p:txBody>
          <a:bodyPr wrap="square" lIns="25400" tIns="25400" rIns="25400" bIns="25400" rtlCol="0" anchor="t">
            <a:normAutofit/>
          </a:bodyPr>
          <a:lstStyle/>
          <a:p>
            <a:pPr marL="0" indent="0" algn="l">
              <a:lnSpc>
                <a:spcPct val="76923"/>
              </a:lnSpc>
              <a:buNone/>
            </a:pPr>
            <a:r>
              <a:rPr lang="en-US" sz="2250" dirty="0">
                <a:solidFill>
                  <a:srgbClr val="7287FD"/>
                </a:solidFill>
                <a:latin typeface="IBM Plex Sans" pitchFamily="34" charset="0"/>
                <a:ea typeface="IBM Plex Sans" pitchFamily="34" charset="-122"/>
                <a:cs typeface="IBM Plex Sans" pitchFamily="34" charset="-120"/>
              </a:rPr>
              <a:t>↓</a:t>
            </a:r>
            <a:endParaRPr lang="en-US" sz="2250" dirty="0"/>
          </a:p>
        </p:txBody>
      </p:sp>
      <p:sp>
        <p:nvSpPr>
          <p:cNvPr id="17" name="Shape 13"/>
          <p:cNvSpPr/>
          <p:nvPr/>
        </p:nvSpPr>
        <p:spPr>
          <a:xfrm>
            <a:off x="10901958" y="4037261"/>
            <a:ext cx="3371552" cy="695325"/>
          </a:xfrm>
          <a:prstGeom prst="roundRect">
            <a:avLst>
              <a:gd name="adj" fmla="val 13699"/>
            </a:avLst>
          </a:prstGeom>
          <a:solidFill>
            <a:srgbClr val="1D3064"/>
          </a:solidFill>
          <a:ln/>
        </p:spPr>
        <p:txBody>
          <a:bodyPr/>
          <a:lstStyle/>
          <a:p>
            <a:endParaRPr lang="en-US"/>
          </a:p>
        </p:txBody>
      </p:sp>
      <p:sp>
        <p:nvSpPr>
          <p:cNvPr id="18" name="Text 14"/>
          <p:cNvSpPr/>
          <p:nvPr/>
        </p:nvSpPr>
        <p:spPr>
          <a:xfrm>
            <a:off x="11282958" y="4170611"/>
            <a:ext cx="2710699" cy="466725"/>
          </a:xfrm>
          <a:prstGeom prst="rect">
            <a:avLst/>
          </a:prstGeom>
          <a:noFill/>
          <a:ln/>
        </p:spPr>
        <p:txBody>
          <a:bodyPr wrap="square" lIns="25400" tIns="25400" rIns="25400" bIns="25400" rtlCol="0" anchor="t">
            <a:normAutofit/>
          </a:bodyPr>
          <a:lstStyle/>
          <a:p>
            <a:pPr marL="0" indent="0" algn="l">
              <a:lnSpc>
                <a:spcPct val="128571"/>
              </a:lnSpc>
              <a:buNone/>
            </a:pPr>
            <a:r>
              <a:rPr lang="en-US" sz="2250" b="1" dirty="0">
                <a:solidFill>
                  <a:srgbClr val="FFFFFF"/>
                </a:solidFill>
                <a:latin typeface="Ubuntu" pitchFamily="34" charset="0"/>
                <a:ea typeface="Ubuntu" pitchFamily="34" charset="-122"/>
                <a:cs typeface="Ubuntu" pitchFamily="34" charset="-120"/>
              </a:rPr>
              <a:t>AI Service Provider</a:t>
            </a:r>
            <a:endParaRPr lang="en-US" sz="2250" dirty="0"/>
          </a:p>
        </p:txBody>
      </p:sp>
      <p:sp>
        <p:nvSpPr>
          <p:cNvPr id="19" name="Text 15"/>
          <p:cNvSpPr/>
          <p:nvPr/>
        </p:nvSpPr>
        <p:spPr>
          <a:xfrm>
            <a:off x="12470457" y="4827836"/>
            <a:ext cx="310604" cy="323850"/>
          </a:xfrm>
          <a:prstGeom prst="rect">
            <a:avLst/>
          </a:prstGeom>
          <a:noFill/>
          <a:ln/>
        </p:spPr>
        <p:txBody>
          <a:bodyPr wrap="square" lIns="25400" tIns="25400" rIns="25400" bIns="25400" rtlCol="0" anchor="t">
            <a:normAutofit/>
          </a:bodyPr>
          <a:lstStyle/>
          <a:p>
            <a:pPr marL="0" indent="0" algn="l">
              <a:lnSpc>
                <a:spcPct val="76923"/>
              </a:lnSpc>
              <a:buNone/>
            </a:pPr>
            <a:r>
              <a:rPr lang="en-US" sz="2250" dirty="0">
                <a:solidFill>
                  <a:srgbClr val="7287FD"/>
                </a:solidFill>
                <a:latin typeface="IBM Plex Sans" pitchFamily="34" charset="0"/>
                <a:ea typeface="IBM Plex Sans" pitchFamily="34" charset="-122"/>
                <a:cs typeface="IBM Plex Sans" pitchFamily="34" charset="-120"/>
              </a:rPr>
              <a:t>↓</a:t>
            </a:r>
            <a:endParaRPr lang="en-US" sz="2250" dirty="0"/>
          </a:p>
        </p:txBody>
      </p:sp>
      <p:sp>
        <p:nvSpPr>
          <p:cNvPr id="20" name="Shape 16"/>
          <p:cNvSpPr/>
          <p:nvPr/>
        </p:nvSpPr>
        <p:spPr>
          <a:xfrm>
            <a:off x="10092482" y="5208836"/>
            <a:ext cx="1549152" cy="619125"/>
          </a:xfrm>
          <a:prstGeom prst="roundRect">
            <a:avLst>
              <a:gd name="adj" fmla="val 15385"/>
            </a:avLst>
          </a:prstGeom>
          <a:ln w="9525">
            <a:solidFill>
              <a:srgbClr val="C3CCDD"/>
            </a:solidFill>
            <a:prstDash val="solid"/>
          </a:ln>
        </p:spPr>
        <p:txBody>
          <a:bodyPr/>
          <a:lstStyle/>
          <a:p>
            <a:endParaRPr lang="en-US"/>
          </a:p>
        </p:txBody>
      </p:sp>
      <p:sp>
        <p:nvSpPr>
          <p:cNvPr id="21" name="Text 17"/>
          <p:cNvSpPr/>
          <p:nvPr/>
        </p:nvSpPr>
        <p:spPr>
          <a:xfrm>
            <a:off x="10349657" y="5332661"/>
            <a:ext cx="1111002" cy="409575"/>
          </a:xfrm>
          <a:prstGeom prst="rect">
            <a:avLst/>
          </a:prstGeom>
          <a:noFill/>
          <a:ln/>
        </p:spPr>
        <p:txBody>
          <a:bodyPr wrap="square" lIns="25400" tIns="25400" rIns="25400" bIns="25400" rtlCol="0" anchor="t">
            <a:normAutofit/>
          </a:bodyPr>
          <a:lstStyle/>
          <a:p>
            <a:pPr marL="0" indent="0" algn="l">
              <a:lnSpc>
                <a:spcPct val="130000"/>
              </a:lnSpc>
              <a:buNone/>
            </a:pPr>
            <a:r>
              <a:rPr lang="en-US" sz="1950" b="1" dirty="0">
                <a:solidFill>
                  <a:srgbClr val="1D3064"/>
                </a:solidFill>
                <a:latin typeface="Ubuntu" pitchFamily="34" charset="0"/>
                <a:ea typeface="Ubuntu" pitchFamily="34" charset="-122"/>
                <a:cs typeface="Ubuntu" pitchFamily="34" charset="-120"/>
              </a:rPr>
              <a:t>Business</a:t>
            </a:r>
            <a:endParaRPr lang="en-US" sz="1950" dirty="0"/>
          </a:p>
        </p:txBody>
      </p:sp>
      <p:sp>
        <p:nvSpPr>
          <p:cNvPr id="22" name="Shape 18"/>
          <p:cNvSpPr/>
          <p:nvPr/>
        </p:nvSpPr>
        <p:spPr>
          <a:xfrm>
            <a:off x="11813084" y="5208836"/>
            <a:ext cx="1549152" cy="619125"/>
          </a:xfrm>
          <a:prstGeom prst="roundRect">
            <a:avLst>
              <a:gd name="adj" fmla="val 15385"/>
            </a:avLst>
          </a:prstGeom>
          <a:ln w="9525">
            <a:solidFill>
              <a:srgbClr val="C3CCDD"/>
            </a:solidFill>
            <a:prstDash val="solid"/>
          </a:ln>
        </p:spPr>
        <p:txBody>
          <a:bodyPr/>
          <a:lstStyle/>
          <a:p>
            <a:endParaRPr lang="en-US"/>
          </a:p>
        </p:txBody>
      </p:sp>
      <p:sp>
        <p:nvSpPr>
          <p:cNvPr id="23" name="Text 19"/>
          <p:cNvSpPr/>
          <p:nvPr/>
        </p:nvSpPr>
        <p:spPr>
          <a:xfrm>
            <a:off x="12070259" y="5332661"/>
            <a:ext cx="1111002" cy="409575"/>
          </a:xfrm>
          <a:prstGeom prst="rect">
            <a:avLst/>
          </a:prstGeom>
          <a:noFill/>
          <a:ln/>
        </p:spPr>
        <p:txBody>
          <a:bodyPr wrap="square" lIns="25400" tIns="25400" rIns="25400" bIns="25400" rtlCol="0" anchor="t">
            <a:normAutofit/>
          </a:bodyPr>
          <a:lstStyle/>
          <a:p>
            <a:pPr marL="0" indent="0" algn="l">
              <a:lnSpc>
                <a:spcPct val="130000"/>
              </a:lnSpc>
              <a:buNone/>
            </a:pPr>
            <a:r>
              <a:rPr lang="en-US" sz="1950" b="1" dirty="0">
                <a:solidFill>
                  <a:srgbClr val="1D3064"/>
                </a:solidFill>
                <a:latin typeface="Ubuntu" pitchFamily="34" charset="0"/>
                <a:ea typeface="Ubuntu" pitchFamily="34" charset="-122"/>
                <a:cs typeface="Ubuntu" pitchFamily="34" charset="-120"/>
              </a:rPr>
              <a:t>Business</a:t>
            </a:r>
            <a:endParaRPr lang="en-US" sz="1950" dirty="0"/>
          </a:p>
        </p:txBody>
      </p:sp>
      <p:sp>
        <p:nvSpPr>
          <p:cNvPr id="24" name="Shape 20"/>
          <p:cNvSpPr/>
          <p:nvPr/>
        </p:nvSpPr>
        <p:spPr>
          <a:xfrm>
            <a:off x="13533686" y="5208836"/>
            <a:ext cx="1549152" cy="619125"/>
          </a:xfrm>
          <a:prstGeom prst="roundRect">
            <a:avLst>
              <a:gd name="adj" fmla="val 15385"/>
            </a:avLst>
          </a:prstGeom>
          <a:ln w="9525">
            <a:solidFill>
              <a:srgbClr val="C3CCDD"/>
            </a:solidFill>
            <a:prstDash val="solid"/>
          </a:ln>
        </p:spPr>
        <p:txBody>
          <a:bodyPr/>
          <a:lstStyle/>
          <a:p>
            <a:endParaRPr lang="en-US"/>
          </a:p>
        </p:txBody>
      </p:sp>
      <p:sp>
        <p:nvSpPr>
          <p:cNvPr id="25" name="Text 21"/>
          <p:cNvSpPr/>
          <p:nvPr/>
        </p:nvSpPr>
        <p:spPr>
          <a:xfrm>
            <a:off x="13790861" y="5332661"/>
            <a:ext cx="1111002" cy="409575"/>
          </a:xfrm>
          <a:prstGeom prst="rect">
            <a:avLst/>
          </a:prstGeom>
          <a:noFill/>
          <a:ln/>
        </p:spPr>
        <p:txBody>
          <a:bodyPr wrap="square" lIns="25400" tIns="25400" rIns="25400" bIns="25400" rtlCol="0" anchor="t">
            <a:normAutofit/>
          </a:bodyPr>
          <a:lstStyle/>
          <a:p>
            <a:pPr marL="0" indent="0" algn="l">
              <a:lnSpc>
                <a:spcPct val="130000"/>
              </a:lnSpc>
              <a:buNone/>
            </a:pPr>
            <a:r>
              <a:rPr lang="en-US" sz="1950" b="1" dirty="0">
                <a:solidFill>
                  <a:srgbClr val="1D3064"/>
                </a:solidFill>
                <a:latin typeface="Ubuntu" pitchFamily="34" charset="0"/>
                <a:ea typeface="Ubuntu" pitchFamily="34" charset="-122"/>
                <a:cs typeface="Ubuntu" pitchFamily="34" charset="-120"/>
              </a:rPr>
              <a:t>Business</a:t>
            </a:r>
            <a:endParaRPr lang="en-US" sz="1950" dirty="0"/>
          </a:p>
        </p:txBody>
      </p:sp>
      <p:sp>
        <p:nvSpPr>
          <p:cNvPr id="26" name="Text 22"/>
          <p:cNvSpPr/>
          <p:nvPr/>
        </p:nvSpPr>
        <p:spPr>
          <a:xfrm>
            <a:off x="8268593" y="6089749"/>
            <a:ext cx="8897430" cy="731341"/>
          </a:xfrm>
          <a:prstGeom prst="rect">
            <a:avLst/>
          </a:prstGeom>
          <a:noFill/>
          <a:ln/>
        </p:spPr>
        <p:txBody>
          <a:bodyPr wrap="square" lIns="25400" tIns="25400" rIns="25400" bIns="25400" rtlCol="0" anchor="t">
            <a:normAutofit/>
          </a:bodyPr>
          <a:lstStyle/>
          <a:p>
            <a:pPr marL="0" indent="0" algn="l">
              <a:lnSpc>
                <a:spcPct val="107059"/>
              </a:lnSpc>
              <a:buNone/>
            </a:pPr>
            <a:r>
              <a:rPr lang="en-US" sz="1950" dirty="0">
                <a:solidFill>
                  <a:srgbClr val="4A5775"/>
                </a:solidFill>
                <a:latin typeface="IBM Plex Sans" pitchFamily="34" charset="0"/>
                <a:ea typeface="IBM Plex Sans" pitchFamily="34" charset="-122"/>
                <a:cs typeface="IBM Plex Sans" pitchFamily="34" charset="-120"/>
              </a:rPr>
              <a:t>One provider relationship can unlock many deployments across a client portfolio.</a:t>
            </a:r>
            <a:endParaRPr lang="en-US" sz="1950" dirty="0"/>
          </a:p>
        </p:txBody>
      </p:sp>
      <p:sp>
        <p:nvSpPr>
          <p:cNvPr id="27" name="Shape 23"/>
          <p:cNvSpPr/>
          <p:nvPr/>
        </p:nvSpPr>
        <p:spPr>
          <a:xfrm>
            <a:off x="952500" y="7364016"/>
            <a:ext cx="16383000" cy="9525"/>
          </a:xfrm>
          <a:prstGeom prst="rect">
            <a:avLst/>
          </a:prstGeom>
          <a:solidFill>
            <a:srgbClr val="DDE3EE"/>
          </a:solidFill>
          <a:ln/>
        </p:spPr>
        <p:txBody>
          <a:bodyPr/>
          <a:lstStyle/>
          <a:p>
            <a:endParaRPr lang="en-US"/>
          </a:p>
        </p:txBody>
      </p:sp>
      <p:sp>
        <p:nvSpPr>
          <p:cNvPr id="28" name="Text 24"/>
          <p:cNvSpPr/>
          <p:nvPr/>
        </p:nvSpPr>
        <p:spPr>
          <a:xfrm>
            <a:off x="952500" y="7564041"/>
            <a:ext cx="2606278" cy="523875"/>
          </a:xfrm>
          <a:prstGeom prst="rect">
            <a:avLst/>
          </a:prstGeom>
          <a:noFill/>
          <a:ln/>
        </p:spPr>
        <p:txBody>
          <a:bodyPr wrap="square" lIns="25400" tIns="25400" rIns="25400" bIns="25400" rtlCol="0" anchor="t">
            <a:normAutofit/>
          </a:bodyPr>
          <a:lstStyle/>
          <a:p>
            <a:pPr marL="0" indent="0" algn="l">
              <a:lnSpc>
                <a:spcPct val="130769"/>
              </a:lnSpc>
              <a:buNone/>
            </a:pPr>
            <a:r>
              <a:rPr lang="en-US" sz="2550" b="1" dirty="0">
                <a:solidFill>
                  <a:srgbClr val="1D3064"/>
                </a:solidFill>
                <a:latin typeface="Ubuntu" pitchFamily="34" charset="0"/>
                <a:ea typeface="Ubuntu" pitchFamily="34" charset="-122"/>
                <a:cs typeface="Ubuntu" pitchFamily="34" charset="-120"/>
              </a:rPr>
              <a:t>Same platform.</a:t>
            </a:r>
            <a:endParaRPr lang="en-US" sz="2550" dirty="0"/>
          </a:p>
        </p:txBody>
      </p:sp>
      <p:sp>
        <p:nvSpPr>
          <p:cNvPr id="29" name="Text 25"/>
          <p:cNvSpPr/>
          <p:nvPr/>
        </p:nvSpPr>
        <p:spPr>
          <a:xfrm>
            <a:off x="3779044" y="7564041"/>
            <a:ext cx="4124206" cy="523875"/>
          </a:xfrm>
          <a:prstGeom prst="rect">
            <a:avLst/>
          </a:prstGeom>
          <a:noFill/>
          <a:ln/>
        </p:spPr>
        <p:txBody>
          <a:bodyPr wrap="square" lIns="25400" tIns="25400" rIns="25400" bIns="25400" rtlCol="0" anchor="t">
            <a:normAutofit/>
          </a:bodyPr>
          <a:lstStyle/>
          <a:p>
            <a:pPr marL="0" indent="0" algn="l">
              <a:lnSpc>
                <a:spcPct val="130769"/>
              </a:lnSpc>
              <a:buNone/>
            </a:pPr>
            <a:r>
              <a:rPr lang="en-US" sz="2550" b="1" dirty="0">
                <a:solidFill>
                  <a:srgbClr val="1D3064"/>
                </a:solidFill>
                <a:latin typeface="Ubuntu" pitchFamily="34" charset="0"/>
                <a:ea typeface="Ubuntu" pitchFamily="34" charset="-122"/>
                <a:cs typeface="Ubuntu" pitchFamily="34" charset="-120"/>
              </a:rPr>
              <a:t>Same business outcome.</a:t>
            </a:r>
            <a:endParaRPr lang="en-US" sz="2550" dirty="0"/>
          </a:p>
        </p:txBody>
      </p:sp>
      <p:sp>
        <p:nvSpPr>
          <p:cNvPr id="30" name="Shape 26"/>
          <p:cNvSpPr/>
          <p:nvPr/>
        </p:nvSpPr>
        <p:spPr>
          <a:xfrm>
            <a:off x="952500" y="8316516"/>
            <a:ext cx="3924300" cy="1475184"/>
          </a:xfrm>
          <a:prstGeom prst="roundRect">
            <a:avLst>
              <a:gd name="adj" fmla="val 9040"/>
            </a:avLst>
          </a:prstGeom>
          <a:solidFill>
            <a:srgbClr val="FFFFFF"/>
          </a:solidFill>
          <a:ln w="9525">
            <a:solidFill>
              <a:srgbClr val="DDE3EE"/>
            </a:solidFill>
            <a:prstDash val="solid"/>
          </a:ln>
          <a:effectLst>
            <a:outerShdw blurRad="19050" dist="9525" dir="5400000" algn="bl" rotWithShape="0">
              <a:srgbClr val="1D3064">
                <a:alpha val="6000"/>
              </a:srgbClr>
            </a:outerShdw>
          </a:effectLst>
        </p:spPr>
        <p:txBody>
          <a:bodyPr/>
          <a:lstStyle/>
          <a:p>
            <a:endParaRPr lang="en-US"/>
          </a:p>
        </p:txBody>
      </p:sp>
      <p:sp>
        <p:nvSpPr>
          <p:cNvPr id="31" name="Text 27"/>
          <p:cNvSpPr/>
          <p:nvPr/>
        </p:nvSpPr>
        <p:spPr>
          <a:xfrm>
            <a:off x="1209675" y="8516541"/>
            <a:ext cx="3750945" cy="458093"/>
          </a:xfrm>
          <a:prstGeom prst="rect">
            <a:avLst/>
          </a:prstGeom>
          <a:noFill/>
          <a:ln/>
        </p:spPr>
        <p:txBody>
          <a:bodyPr wrap="square" lIns="25400" tIns="25400" rIns="25400" bIns="25400" rtlCol="0" anchor="t">
            <a:normAutofit lnSpcReduction="10000"/>
          </a:bodyPr>
          <a:lstStyle/>
          <a:p>
            <a:pPr marL="0" indent="0" algn="l">
              <a:lnSpc>
                <a:spcPct val="91875"/>
              </a:lnSpc>
              <a:buNone/>
            </a:pPr>
            <a:r>
              <a:rPr lang="en-US" sz="3150" b="1" dirty="0">
                <a:solidFill>
                  <a:srgbClr val="4A56D6"/>
                </a:solidFill>
                <a:latin typeface="Ubuntu" pitchFamily="34" charset="0"/>
                <a:ea typeface="Ubuntu" pitchFamily="34" charset="-122"/>
                <a:cs typeface="Ubuntu" pitchFamily="34" charset="-120"/>
              </a:rPr>
              <a:t>~$17B</a:t>
            </a:r>
            <a:endParaRPr lang="en-US" sz="3150" dirty="0"/>
          </a:p>
        </p:txBody>
      </p:sp>
      <p:sp>
        <p:nvSpPr>
          <p:cNvPr id="32" name="Text 28"/>
          <p:cNvSpPr/>
          <p:nvPr/>
        </p:nvSpPr>
        <p:spPr>
          <a:xfrm>
            <a:off x="1209675" y="8974634"/>
            <a:ext cx="3512249" cy="655141"/>
          </a:xfrm>
          <a:prstGeom prst="rect">
            <a:avLst/>
          </a:prstGeom>
          <a:noFill/>
          <a:ln/>
        </p:spPr>
        <p:txBody>
          <a:bodyPr wrap="square" lIns="25400" tIns="25400" rIns="25400" bIns="25400" rtlCol="0" anchor="t">
            <a:normAutofit/>
          </a:bodyPr>
          <a:lstStyle/>
          <a:p>
            <a:pPr marL="0" indent="0" algn="l">
              <a:lnSpc>
                <a:spcPct val="101250"/>
              </a:lnSpc>
              <a:buNone/>
            </a:pPr>
            <a:r>
              <a:rPr lang="en-US" sz="1800" kern="0" spc="72" dirty="0">
                <a:solidFill>
                  <a:srgbClr val="6A7894"/>
                </a:solidFill>
                <a:latin typeface="IBM Plex Mono" pitchFamily="34" charset="0"/>
                <a:ea typeface="IBM Plex Mono" pitchFamily="34" charset="-122"/>
                <a:cs typeface="IBM Plex Mono" pitchFamily="34" charset="-120"/>
              </a:rPr>
              <a:t>Core governed AI operations TAM</a:t>
            </a:r>
            <a:endParaRPr lang="en-US" sz="1800" dirty="0"/>
          </a:p>
        </p:txBody>
      </p:sp>
      <p:sp>
        <p:nvSpPr>
          <p:cNvPr id="33" name="Shape 29"/>
          <p:cNvSpPr/>
          <p:nvPr/>
        </p:nvSpPr>
        <p:spPr>
          <a:xfrm>
            <a:off x="5105400" y="8316516"/>
            <a:ext cx="3924300" cy="1475184"/>
          </a:xfrm>
          <a:prstGeom prst="roundRect">
            <a:avLst>
              <a:gd name="adj" fmla="val 9040"/>
            </a:avLst>
          </a:prstGeom>
          <a:solidFill>
            <a:srgbClr val="FFFFFF"/>
          </a:solidFill>
          <a:ln w="9525">
            <a:solidFill>
              <a:srgbClr val="DDE3EE"/>
            </a:solidFill>
            <a:prstDash val="solid"/>
          </a:ln>
          <a:effectLst>
            <a:outerShdw blurRad="19050" dist="9525" dir="5400000" algn="bl" rotWithShape="0">
              <a:srgbClr val="1D3064">
                <a:alpha val="6000"/>
              </a:srgbClr>
            </a:outerShdw>
          </a:effectLst>
        </p:spPr>
        <p:txBody>
          <a:bodyPr/>
          <a:lstStyle/>
          <a:p>
            <a:endParaRPr lang="en-US"/>
          </a:p>
        </p:txBody>
      </p:sp>
      <p:sp>
        <p:nvSpPr>
          <p:cNvPr id="34" name="Text 30"/>
          <p:cNvSpPr/>
          <p:nvPr/>
        </p:nvSpPr>
        <p:spPr>
          <a:xfrm>
            <a:off x="5362575" y="8516541"/>
            <a:ext cx="3750945" cy="458093"/>
          </a:xfrm>
          <a:prstGeom prst="rect">
            <a:avLst/>
          </a:prstGeom>
          <a:noFill/>
          <a:ln/>
        </p:spPr>
        <p:txBody>
          <a:bodyPr wrap="square" lIns="25400" tIns="25400" rIns="25400" bIns="25400" rtlCol="0" anchor="t">
            <a:normAutofit lnSpcReduction="10000"/>
          </a:bodyPr>
          <a:lstStyle/>
          <a:p>
            <a:pPr marL="0" indent="0" algn="l">
              <a:lnSpc>
                <a:spcPct val="91875"/>
              </a:lnSpc>
              <a:buNone/>
            </a:pPr>
            <a:r>
              <a:rPr lang="en-US" sz="3150" b="1" dirty="0">
                <a:solidFill>
                  <a:srgbClr val="4A56D6"/>
                </a:solidFill>
                <a:latin typeface="Ubuntu" pitchFamily="34" charset="0"/>
                <a:ea typeface="Ubuntu" pitchFamily="34" charset="-122"/>
                <a:cs typeface="Ubuntu" pitchFamily="34" charset="-120"/>
              </a:rPr>
              <a:t>~$2.7B</a:t>
            </a:r>
            <a:endParaRPr lang="en-US" sz="3150" dirty="0"/>
          </a:p>
        </p:txBody>
      </p:sp>
      <p:sp>
        <p:nvSpPr>
          <p:cNvPr id="35" name="Text 31"/>
          <p:cNvSpPr/>
          <p:nvPr/>
        </p:nvSpPr>
        <p:spPr>
          <a:xfrm>
            <a:off x="5362575" y="8974634"/>
            <a:ext cx="3512249" cy="655141"/>
          </a:xfrm>
          <a:prstGeom prst="rect">
            <a:avLst/>
          </a:prstGeom>
          <a:noFill/>
          <a:ln/>
        </p:spPr>
        <p:txBody>
          <a:bodyPr wrap="square" lIns="25400" tIns="25400" rIns="25400" bIns="25400" rtlCol="0" anchor="t">
            <a:normAutofit/>
          </a:bodyPr>
          <a:lstStyle/>
          <a:p>
            <a:pPr marL="0" indent="0" algn="l">
              <a:lnSpc>
                <a:spcPct val="101250"/>
              </a:lnSpc>
              <a:buNone/>
            </a:pPr>
            <a:r>
              <a:rPr lang="en-US" sz="1800" kern="0" spc="72" dirty="0">
                <a:solidFill>
                  <a:srgbClr val="6A7894"/>
                </a:solidFill>
                <a:latin typeface="IBM Plex Mono" pitchFamily="34" charset="0"/>
                <a:ea typeface="IBM Plex Mono" pitchFamily="34" charset="-122"/>
                <a:cs typeface="IBM Plex Mono" pitchFamily="34" charset="-120"/>
              </a:rPr>
              <a:t>Initial serviceable market</a:t>
            </a:r>
            <a:endParaRPr lang="en-US" sz="1800" dirty="0"/>
          </a:p>
        </p:txBody>
      </p:sp>
      <p:sp>
        <p:nvSpPr>
          <p:cNvPr id="36" name="Shape 32"/>
          <p:cNvSpPr/>
          <p:nvPr/>
        </p:nvSpPr>
        <p:spPr>
          <a:xfrm>
            <a:off x="9258300" y="8316516"/>
            <a:ext cx="3924300" cy="1475184"/>
          </a:xfrm>
          <a:prstGeom prst="roundRect">
            <a:avLst>
              <a:gd name="adj" fmla="val 9040"/>
            </a:avLst>
          </a:prstGeom>
          <a:solidFill>
            <a:srgbClr val="FFFFFF"/>
          </a:solidFill>
          <a:ln w="9525">
            <a:solidFill>
              <a:srgbClr val="DDE3EE"/>
            </a:solidFill>
            <a:prstDash val="solid"/>
          </a:ln>
          <a:effectLst>
            <a:outerShdw blurRad="19050" dist="9525" dir="5400000" algn="bl" rotWithShape="0">
              <a:srgbClr val="1D3064">
                <a:alpha val="6000"/>
              </a:srgbClr>
            </a:outerShdw>
          </a:effectLst>
        </p:spPr>
        <p:txBody>
          <a:bodyPr/>
          <a:lstStyle/>
          <a:p>
            <a:endParaRPr lang="en-US"/>
          </a:p>
        </p:txBody>
      </p:sp>
      <p:sp>
        <p:nvSpPr>
          <p:cNvPr id="37" name="Text 33"/>
          <p:cNvSpPr/>
          <p:nvPr/>
        </p:nvSpPr>
        <p:spPr>
          <a:xfrm>
            <a:off x="9515475" y="8516541"/>
            <a:ext cx="3750945" cy="458093"/>
          </a:xfrm>
          <a:prstGeom prst="rect">
            <a:avLst/>
          </a:prstGeom>
          <a:noFill/>
          <a:ln/>
        </p:spPr>
        <p:txBody>
          <a:bodyPr wrap="square" lIns="25400" tIns="25400" rIns="25400" bIns="25400" rtlCol="0" anchor="t">
            <a:normAutofit lnSpcReduction="10000"/>
          </a:bodyPr>
          <a:lstStyle/>
          <a:p>
            <a:pPr marL="0" indent="0" algn="l">
              <a:lnSpc>
                <a:spcPct val="91875"/>
              </a:lnSpc>
              <a:buNone/>
            </a:pPr>
            <a:r>
              <a:rPr lang="en-US" sz="3150" b="1" dirty="0">
                <a:solidFill>
                  <a:srgbClr val="4A56D6"/>
                </a:solidFill>
                <a:latin typeface="Ubuntu" pitchFamily="34" charset="0"/>
                <a:ea typeface="Ubuntu" pitchFamily="34" charset="-122"/>
                <a:cs typeface="Ubuntu" pitchFamily="34" charset="-120"/>
              </a:rPr>
              <a:t>~22%</a:t>
            </a:r>
            <a:endParaRPr lang="en-US" sz="3150" dirty="0"/>
          </a:p>
        </p:txBody>
      </p:sp>
      <p:sp>
        <p:nvSpPr>
          <p:cNvPr id="38" name="Text 34"/>
          <p:cNvSpPr/>
          <p:nvPr/>
        </p:nvSpPr>
        <p:spPr>
          <a:xfrm>
            <a:off x="9515475" y="8974634"/>
            <a:ext cx="3512249" cy="655141"/>
          </a:xfrm>
          <a:prstGeom prst="rect">
            <a:avLst/>
          </a:prstGeom>
          <a:noFill/>
          <a:ln/>
        </p:spPr>
        <p:txBody>
          <a:bodyPr wrap="square" lIns="25400" tIns="25400" rIns="25400" bIns="25400" rtlCol="0" anchor="t">
            <a:normAutofit/>
          </a:bodyPr>
          <a:lstStyle/>
          <a:p>
            <a:pPr marL="0" indent="0" algn="l">
              <a:lnSpc>
                <a:spcPct val="101250"/>
              </a:lnSpc>
              <a:buNone/>
            </a:pPr>
            <a:r>
              <a:rPr lang="en-US" sz="1800" kern="0" spc="72" dirty="0">
                <a:solidFill>
                  <a:srgbClr val="6A7894"/>
                </a:solidFill>
                <a:latin typeface="IBM Plex Mono" pitchFamily="34" charset="0"/>
                <a:ea typeface="IBM Plex Mono" pitchFamily="34" charset="-122"/>
                <a:cs typeface="IBM Plex Mono" pitchFamily="34" charset="-120"/>
              </a:rPr>
              <a:t>Annual AI orchestration market growth</a:t>
            </a:r>
            <a:endParaRPr lang="en-US" sz="1800" dirty="0"/>
          </a:p>
        </p:txBody>
      </p:sp>
      <p:sp>
        <p:nvSpPr>
          <p:cNvPr id="39" name="Shape 35"/>
          <p:cNvSpPr/>
          <p:nvPr/>
        </p:nvSpPr>
        <p:spPr>
          <a:xfrm>
            <a:off x="13411200" y="8316516"/>
            <a:ext cx="3924300" cy="1475184"/>
          </a:xfrm>
          <a:prstGeom prst="roundRect">
            <a:avLst>
              <a:gd name="adj" fmla="val 9040"/>
            </a:avLst>
          </a:prstGeom>
          <a:solidFill>
            <a:srgbClr val="FFFFFF"/>
          </a:solidFill>
          <a:ln w="9525">
            <a:solidFill>
              <a:srgbClr val="DDE3EE"/>
            </a:solidFill>
            <a:prstDash val="solid"/>
          </a:ln>
          <a:effectLst>
            <a:outerShdw blurRad="19050" dist="9525" dir="5400000" algn="bl" rotWithShape="0">
              <a:srgbClr val="1D3064">
                <a:alpha val="6000"/>
              </a:srgbClr>
            </a:outerShdw>
          </a:effectLst>
        </p:spPr>
        <p:txBody>
          <a:bodyPr/>
          <a:lstStyle/>
          <a:p>
            <a:endParaRPr lang="en-US"/>
          </a:p>
        </p:txBody>
      </p:sp>
      <p:sp>
        <p:nvSpPr>
          <p:cNvPr id="40" name="Text 36"/>
          <p:cNvSpPr/>
          <p:nvPr/>
        </p:nvSpPr>
        <p:spPr>
          <a:xfrm>
            <a:off x="13668375" y="8516541"/>
            <a:ext cx="3750945" cy="458093"/>
          </a:xfrm>
          <a:prstGeom prst="rect">
            <a:avLst/>
          </a:prstGeom>
          <a:noFill/>
          <a:ln/>
        </p:spPr>
        <p:txBody>
          <a:bodyPr wrap="square" lIns="25400" tIns="25400" rIns="25400" bIns="25400" rtlCol="0" anchor="t">
            <a:normAutofit lnSpcReduction="10000"/>
          </a:bodyPr>
          <a:lstStyle/>
          <a:p>
            <a:pPr marL="0" indent="0" algn="l">
              <a:lnSpc>
                <a:spcPct val="91875"/>
              </a:lnSpc>
              <a:buNone/>
            </a:pPr>
            <a:r>
              <a:rPr lang="en-US" sz="3150" b="1" dirty="0">
                <a:solidFill>
                  <a:srgbClr val="4A56D6"/>
                </a:solidFill>
                <a:latin typeface="Ubuntu" pitchFamily="34" charset="0"/>
                <a:ea typeface="Ubuntu" pitchFamily="34" charset="-122"/>
                <a:cs typeface="Ubuntu" pitchFamily="34" charset="-120"/>
              </a:rPr>
              <a:t>48%</a:t>
            </a:r>
            <a:endParaRPr lang="en-US" sz="3150" dirty="0"/>
          </a:p>
        </p:txBody>
      </p:sp>
      <p:sp>
        <p:nvSpPr>
          <p:cNvPr id="41" name="Text 37"/>
          <p:cNvSpPr/>
          <p:nvPr/>
        </p:nvSpPr>
        <p:spPr>
          <a:xfrm>
            <a:off x="13668375" y="8974634"/>
            <a:ext cx="3512249" cy="655141"/>
          </a:xfrm>
          <a:prstGeom prst="rect">
            <a:avLst/>
          </a:prstGeom>
          <a:noFill/>
          <a:ln/>
        </p:spPr>
        <p:txBody>
          <a:bodyPr wrap="square" lIns="25400" tIns="25400" rIns="25400" bIns="25400" rtlCol="0" anchor="t">
            <a:normAutofit/>
          </a:bodyPr>
          <a:lstStyle/>
          <a:p>
            <a:pPr marL="0" indent="0" algn="l">
              <a:lnSpc>
                <a:spcPct val="101250"/>
              </a:lnSpc>
              <a:buNone/>
            </a:pPr>
            <a:r>
              <a:rPr lang="en-US" sz="1800" kern="0" spc="72" dirty="0">
                <a:solidFill>
                  <a:srgbClr val="6A7894"/>
                </a:solidFill>
                <a:latin typeface="IBM Plex Mono" pitchFamily="34" charset="0"/>
                <a:ea typeface="IBM Plex Mono" pitchFamily="34" charset="-122"/>
                <a:cs typeface="IBM Plex Mono" pitchFamily="34" charset="-120"/>
              </a:rPr>
              <a:t>of MSPs rank AI as their #1 client need</a:t>
            </a:r>
            <a:endParaRPr lang="en-US" sz="1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952500" y="723900"/>
            <a:ext cx="18021300" cy="381000"/>
          </a:xfrm>
          <a:prstGeom prst="rect">
            <a:avLst/>
          </a:prstGeom>
          <a:noFill/>
          <a:ln/>
        </p:spPr>
        <p:txBody>
          <a:bodyPr wrap="square" lIns="25400" tIns="25400" rIns="25400" bIns="25400" rtlCol="0" anchor="t">
            <a:normAutofit/>
          </a:bodyPr>
          <a:lstStyle/>
          <a:p>
            <a:pPr marL="0" indent="0" algn="l">
              <a:lnSpc>
                <a:spcPct val="112500"/>
              </a:lnSpc>
              <a:buNone/>
            </a:pPr>
            <a:r>
              <a:rPr lang="en-US" sz="1800" kern="0" spc="252" dirty="0">
                <a:solidFill>
                  <a:srgbClr val="5A6CF0"/>
                </a:solidFill>
                <a:latin typeface="IBM Plex Mono" pitchFamily="34" charset="0"/>
                <a:ea typeface="IBM Plex Mono" pitchFamily="34" charset="-122"/>
                <a:cs typeface="IBM Plex Mono" pitchFamily="34" charset="-120"/>
              </a:rPr>
              <a:t>TRACTION</a:t>
            </a:r>
            <a:endParaRPr lang="en-US" sz="1800" dirty="0"/>
          </a:p>
        </p:txBody>
      </p:sp>
      <p:sp>
        <p:nvSpPr>
          <p:cNvPr id="3" name="Text 1"/>
          <p:cNvSpPr/>
          <p:nvPr/>
        </p:nvSpPr>
        <p:spPr>
          <a:xfrm>
            <a:off x="952500" y="1200150"/>
            <a:ext cx="18021300" cy="658118"/>
          </a:xfrm>
          <a:prstGeom prst="rect">
            <a:avLst/>
          </a:prstGeom>
          <a:noFill/>
          <a:ln/>
        </p:spPr>
        <p:txBody>
          <a:bodyPr wrap="square" lIns="25400" tIns="25400" rIns="25400" bIns="25400" rtlCol="0" anchor="t">
            <a:normAutofit lnSpcReduction="10000"/>
          </a:bodyPr>
          <a:lstStyle/>
          <a:p>
            <a:pPr marL="0" indent="0" algn="l">
              <a:lnSpc>
                <a:spcPct val="90417"/>
              </a:lnSpc>
              <a:buNone/>
            </a:pPr>
            <a:r>
              <a:rPr lang="en-US" sz="4650" b="1" kern="0" spc="-93" dirty="0">
                <a:solidFill>
                  <a:srgbClr val="1D3064"/>
                </a:solidFill>
                <a:latin typeface="Ubuntu" pitchFamily="34" charset="0"/>
                <a:ea typeface="Ubuntu" pitchFamily="34" charset="-122"/>
                <a:cs typeface="Ubuntu" pitchFamily="34" charset="-120"/>
              </a:rPr>
              <a:t>Early Traction Is Validating the Model</a:t>
            </a:r>
            <a:endParaRPr lang="en-US" sz="4650" dirty="0"/>
          </a:p>
        </p:txBody>
      </p:sp>
      <p:sp>
        <p:nvSpPr>
          <p:cNvPr id="4" name="Text 2"/>
          <p:cNvSpPr/>
          <p:nvPr/>
        </p:nvSpPr>
        <p:spPr>
          <a:xfrm>
            <a:off x="952500" y="1953518"/>
            <a:ext cx="13735050" cy="732234"/>
          </a:xfrm>
          <a:prstGeom prst="rect">
            <a:avLst/>
          </a:prstGeom>
          <a:noFill/>
          <a:ln/>
        </p:spPr>
        <p:txBody>
          <a:bodyPr wrap="square" lIns="25400" tIns="25400" rIns="25400" bIns="25400" rtlCol="0" anchor="t">
            <a:normAutofit/>
          </a:bodyPr>
          <a:lstStyle/>
          <a:p>
            <a:pPr marL="0" indent="0" algn="l">
              <a:lnSpc>
                <a:spcPct val="104143"/>
              </a:lnSpc>
              <a:buNone/>
            </a:pPr>
            <a:r>
              <a:rPr lang="en-US" sz="2025" dirty="0">
                <a:solidFill>
                  <a:srgbClr val="4A5775"/>
                </a:solidFill>
                <a:latin typeface="IBM Plex Sans" pitchFamily="34" charset="0"/>
                <a:ea typeface="IBM Plex Sans" pitchFamily="34" charset="-122"/>
                <a:cs typeface="IBM Plex Sans" pitchFamily="34" charset="-120"/>
              </a:rPr>
              <a:t>Revenue, market engagement, and efficient targeted outbound are validating both the problem and our path to market.</a:t>
            </a:r>
            <a:endParaRPr lang="en-US" sz="2025" dirty="0"/>
          </a:p>
        </p:txBody>
      </p:sp>
      <p:sp>
        <p:nvSpPr>
          <p:cNvPr id="5" name="Shape 3"/>
          <p:cNvSpPr/>
          <p:nvPr/>
        </p:nvSpPr>
        <p:spPr>
          <a:xfrm>
            <a:off x="952500" y="3491210"/>
            <a:ext cx="3924300" cy="2982813"/>
          </a:xfrm>
          <a:prstGeom prst="roundRect">
            <a:avLst>
              <a:gd name="adj" fmla="val 4471"/>
            </a:avLst>
          </a:prstGeom>
          <a:solidFill>
            <a:srgbClr val="F5F7FB"/>
          </a:solidFill>
          <a:ln w="9525">
            <a:solidFill>
              <a:srgbClr val="DDE3EE"/>
            </a:solidFill>
            <a:prstDash val="solid"/>
          </a:ln>
        </p:spPr>
        <p:txBody>
          <a:bodyPr/>
          <a:lstStyle/>
          <a:p>
            <a:endParaRPr lang="en-US"/>
          </a:p>
        </p:txBody>
      </p:sp>
      <p:sp>
        <p:nvSpPr>
          <p:cNvPr id="6" name="Text 4"/>
          <p:cNvSpPr/>
          <p:nvPr/>
        </p:nvSpPr>
        <p:spPr>
          <a:xfrm>
            <a:off x="1247775" y="3767435"/>
            <a:ext cx="3667125" cy="381000"/>
          </a:xfrm>
          <a:prstGeom prst="rect">
            <a:avLst/>
          </a:prstGeom>
          <a:noFill/>
          <a:ln/>
        </p:spPr>
        <p:txBody>
          <a:bodyPr wrap="square" lIns="25400" tIns="25400" rIns="25400" bIns="25400" rtlCol="0" anchor="t">
            <a:normAutofit/>
          </a:bodyPr>
          <a:lstStyle/>
          <a:p>
            <a:pPr marL="0" indent="0" algn="l">
              <a:lnSpc>
                <a:spcPct val="112500"/>
              </a:lnSpc>
              <a:buNone/>
            </a:pPr>
            <a:r>
              <a:rPr lang="en-US" sz="1800" kern="0" spc="180" dirty="0">
                <a:solidFill>
                  <a:srgbClr val="5A6CF0"/>
                </a:solidFill>
                <a:latin typeface="IBM Plex Mono" pitchFamily="34" charset="0"/>
                <a:ea typeface="IBM Plex Mono" pitchFamily="34" charset="-122"/>
                <a:cs typeface="IBM Plex Mono" pitchFamily="34" charset="-120"/>
              </a:rPr>
              <a:t>ADOPTION</a:t>
            </a:r>
            <a:endParaRPr lang="en-US" sz="1800" dirty="0"/>
          </a:p>
        </p:txBody>
      </p:sp>
      <p:sp>
        <p:nvSpPr>
          <p:cNvPr id="7" name="Text 5"/>
          <p:cNvSpPr/>
          <p:nvPr/>
        </p:nvSpPr>
        <p:spPr>
          <a:xfrm>
            <a:off x="1247775" y="5043636"/>
            <a:ext cx="3433763" cy="750391"/>
          </a:xfrm>
          <a:prstGeom prst="rect">
            <a:avLst/>
          </a:prstGeom>
          <a:noFill/>
          <a:ln/>
        </p:spPr>
        <p:txBody>
          <a:bodyPr wrap="square" lIns="25400" tIns="25400" rIns="25400" bIns="25400" rtlCol="0" anchor="t">
            <a:normAutofit lnSpcReduction="10000"/>
          </a:bodyPr>
          <a:lstStyle/>
          <a:p>
            <a:pPr marL="0" indent="0" algn="l">
              <a:lnSpc>
                <a:spcPct val="95897"/>
              </a:lnSpc>
              <a:buNone/>
            </a:pPr>
            <a:r>
              <a:rPr lang="en-US" sz="2550" b="1" kern="0" spc="-25" dirty="0">
                <a:solidFill>
                  <a:srgbClr val="4A56D6"/>
                </a:solidFill>
                <a:latin typeface="Ubuntu" pitchFamily="34" charset="0"/>
                <a:ea typeface="Ubuntu" pitchFamily="34" charset="-122"/>
                <a:cs typeface="Ubuntu" pitchFamily="34" charset="-120"/>
              </a:rPr>
              <a:t>Paying Customers + Design Partners</a:t>
            </a:r>
            <a:endParaRPr lang="en-US" sz="2550" dirty="0"/>
          </a:p>
        </p:txBody>
      </p:sp>
      <p:sp>
        <p:nvSpPr>
          <p:cNvPr id="8" name="Text 6"/>
          <p:cNvSpPr/>
          <p:nvPr/>
        </p:nvSpPr>
        <p:spPr>
          <a:xfrm>
            <a:off x="1247775" y="5889278"/>
            <a:ext cx="3667125" cy="346621"/>
          </a:xfrm>
          <a:prstGeom prst="rect">
            <a:avLst/>
          </a:prstGeom>
          <a:noFill/>
          <a:ln/>
        </p:spPr>
        <p:txBody>
          <a:bodyPr wrap="square" lIns="25400" tIns="25400" rIns="25400" bIns="25400" rtlCol="0" anchor="t">
            <a:normAutofit/>
          </a:bodyPr>
          <a:lstStyle/>
          <a:p>
            <a:pPr marL="0" indent="0" algn="l">
              <a:lnSpc>
                <a:spcPct val="101250"/>
              </a:lnSpc>
              <a:buNone/>
            </a:pPr>
            <a:r>
              <a:rPr lang="en-US" sz="1800" dirty="0">
                <a:solidFill>
                  <a:srgbClr val="4A5775"/>
                </a:solidFill>
                <a:latin typeface="IBM Plex Sans" pitchFamily="34" charset="0"/>
                <a:ea typeface="IBM Plex Sans" pitchFamily="34" charset="-122"/>
                <a:cs typeface="IBM Plex Sans" pitchFamily="34" charset="-120"/>
              </a:rPr>
              <a:t>Live real-world Beta adoption</a:t>
            </a:r>
            <a:endParaRPr lang="en-US" sz="1800" dirty="0"/>
          </a:p>
        </p:txBody>
      </p:sp>
      <p:sp>
        <p:nvSpPr>
          <p:cNvPr id="9" name="Shape 7"/>
          <p:cNvSpPr/>
          <p:nvPr/>
        </p:nvSpPr>
        <p:spPr>
          <a:xfrm>
            <a:off x="5105400" y="3491210"/>
            <a:ext cx="3924300" cy="2982813"/>
          </a:xfrm>
          <a:prstGeom prst="roundRect">
            <a:avLst>
              <a:gd name="adj" fmla="val 4471"/>
            </a:avLst>
          </a:prstGeom>
          <a:solidFill>
            <a:srgbClr val="F5F7FB"/>
          </a:solidFill>
          <a:ln w="9525">
            <a:solidFill>
              <a:srgbClr val="DDE3EE"/>
            </a:solidFill>
            <a:prstDash val="solid"/>
          </a:ln>
        </p:spPr>
        <p:txBody>
          <a:bodyPr/>
          <a:lstStyle/>
          <a:p>
            <a:endParaRPr lang="en-US"/>
          </a:p>
        </p:txBody>
      </p:sp>
      <p:sp>
        <p:nvSpPr>
          <p:cNvPr id="10" name="Text 8"/>
          <p:cNvSpPr/>
          <p:nvPr/>
        </p:nvSpPr>
        <p:spPr>
          <a:xfrm>
            <a:off x="5400675" y="3767435"/>
            <a:ext cx="3667125" cy="381000"/>
          </a:xfrm>
          <a:prstGeom prst="rect">
            <a:avLst/>
          </a:prstGeom>
          <a:noFill/>
          <a:ln/>
        </p:spPr>
        <p:txBody>
          <a:bodyPr wrap="square" lIns="25400" tIns="25400" rIns="25400" bIns="25400" rtlCol="0" anchor="t">
            <a:normAutofit/>
          </a:bodyPr>
          <a:lstStyle/>
          <a:p>
            <a:pPr marL="0" indent="0" algn="l">
              <a:lnSpc>
                <a:spcPct val="112500"/>
              </a:lnSpc>
              <a:buNone/>
            </a:pPr>
            <a:r>
              <a:rPr lang="en-US" sz="1800" kern="0" spc="180" dirty="0">
                <a:solidFill>
                  <a:srgbClr val="5A6CF0"/>
                </a:solidFill>
                <a:latin typeface="IBM Plex Mono" pitchFamily="34" charset="0"/>
                <a:ea typeface="IBM Plex Mono" pitchFamily="34" charset="-122"/>
                <a:cs typeface="IBM Plex Mono" pitchFamily="34" charset="-120"/>
              </a:rPr>
              <a:t>MARKET ENGAGEMENT</a:t>
            </a:r>
            <a:endParaRPr lang="en-US" sz="1800" dirty="0"/>
          </a:p>
        </p:txBody>
      </p:sp>
      <p:sp>
        <p:nvSpPr>
          <p:cNvPr id="11" name="Text 9"/>
          <p:cNvSpPr/>
          <p:nvPr/>
        </p:nvSpPr>
        <p:spPr>
          <a:xfrm>
            <a:off x="5400675" y="4860727"/>
            <a:ext cx="3667125" cy="624780"/>
          </a:xfrm>
          <a:prstGeom prst="rect">
            <a:avLst/>
          </a:prstGeom>
          <a:noFill/>
          <a:ln/>
        </p:spPr>
        <p:txBody>
          <a:bodyPr wrap="square" lIns="25400" tIns="25400" rIns="25400" bIns="25400" rtlCol="0" anchor="t">
            <a:normAutofit lnSpcReduction="10000"/>
          </a:bodyPr>
          <a:lstStyle/>
          <a:p>
            <a:pPr marL="0" indent="0" algn="l">
              <a:lnSpc>
                <a:spcPct val="94769"/>
              </a:lnSpc>
              <a:buNone/>
            </a:pPr>
            <a:r>
              <a:rPr lang="en-US" sz="4200" b="1" kern="0" spc="-42" dirty="0">
                <a:solidFill>
                  <a:srgbClr val="4A56D6"/>
                </a:solidFill>
                <a:latin typeface="Ubuntu" pitchFamily="34" charset="0"/>
                <a:ea typeface="Ubuntu" pitchFamily="34" charset="-122"/>
                <a:cs typeface="Ubuntu" pitchFamily="34" charset="-120"/>
              </a:rPr>
              <a:t>26+</a:t>
            </a:r>
            <a:endParaRPr lang="en-US" sz="4200" dirty="0"/>
          </a:p>
        </p:txBody>
      </p:sp>
      <p:sp>
        <p:nvSpPr>
          <p:cNvPr id="12" name="Text 10"/>
          <p:cNvSpPr/>
          <p:nvPr/>
        </p:nvSpPr>
        <p:spPr>
          <a:xfrm>
            <a:off x="5400675" y="5580757"/>
            <a:ext cx="3433763" cy="655141"/>
          </a:xfrm>
          <a:prstGeom prst="rect">
            <a:avLst/>
          </a:prstGeom>
          <a:noFill/>
          <a:ln/>
        </p:spPr>
        <p:txBody>
          <a:bodyPr wrap="square" lIns="25400" tIns="25400" rIns="25400" bIns="25400" rtlCol="0" anchor="t">
            <a:normAutofit/>
          </a:bodyPr>
          <a:lstStyle/>
          <a:p>
            <a:pPr marL="0" indent="0" algn="l">
              <a:lnSpc>
                <a:spcPct val="101250"/>
              </a:lnSpc>
              <a:buNone/>
            </a:pPr>
            <a:r>
              <a:rPr lang="en-US" sz="1800" dirty="0">
                <a:solidFill>
                  <a:srgbClr val="4A5775"/>
                </a:solidFill>
                <a:latin typeface="IBM Plex Sans" pitchFamily="34" charset="0"/>
                <a:ea typeface="IBM Plex Sans" pitchFamily="34" charset="-122"/>
                <a:cs typeface="IBM Plex Sans" pitchFamily="34" charset="-120"/>
              </a:rPr>
              <a:t>Organizations engaged across both GTM motions</a:t>
            </a:r>
            <a:endParaRPr lang="en-US" sz="1800" dirty="0"/>
          </a:p>
        </p:txBody>
      </p:sp>
      <p:sp>
        <p:nvSpPr>
          <p:cNvPr id="13" name="Shape 11"/>
          <p:cNvSpPr/>
          <p:nvPr/>
        </p:nvSpPr>
        <p:spPr>
          <a:xfrm>
            <a:off x="9258300" y="3491210"/>
            <a:ext cx="3924300" cy="2982813"/>
          </a:xfrm>
          <a:prstGeom prst="roundRect">
            <a:avLst>
              <a:gd name="adj" fmla="val 4471"/>
            </a:avLst>
          </a:prstGeom>
          <a:solidFill>
            <a:srgbClr val="F5F7FB"/>
          </a:solidFill>
          <a:ln w="9525">
            <a:solidFill>
              <a:srgbClr val="DDE3EE"/>
            </a:solidFill>
            <a:prstDash val="solid"/>
          </a:ln>
        </p:spPr>
        <p:txBody>
          <a:bodyPr/>
          <a:lstStyle/>
          <a:p>
            <a:endParaRPr lang="en-US"/>
          </a:p>
        </p:txBody>
      </p:sp>
      <p:sp>
        <p:nvSpPr>
          <p:cNvPr id="14" name="Text 12"/>
          <p:cNvSpPr/>
          <p:nvPr/>
        </p:nvSpPr>
        <p:spPr>
          <a:xfrm>
            <a:off x="9553575" y="3767435"/>
            <a:ext cx="3667125" cy="381000"/>
          </a:xfrm>
          <a:prstGeom prst="rect">
            <a:avLst/>
          </a:prstGeom>
          <a:noFill/>
          <a:ln/>
        </p:spPr>
        <p:txBody>
          <a:bodyPr wrap="square" lIns="25400" tIns="25400" rIns="25400" bIns="25400" rtlCol="0" anchor="t">
            <a:normAutofit/>
          </a:bodyPr>
          <a:lstStyle/>
          <a:p>
            <a:pPr marL="0" indent="0" algn="l">
              <a:lnSpc>
                <a:spcPct val="112500"/>
              </a:lnSpc>
              <a:buNone/>
            </a:pPr>
            <a:r>
              <a:rPr lang="en-US" sz="1800" kern="0" spc="180" dirty="0">
                <a:solidFill>
                  <a:srgbClr val="5A6CF0"/>
                </a:solidFill>
                <a:latin typeface="IBM Plex Mono" pitchFamily="34" charset="0"/>
                <a:ea typeface="IBM Plex Mono" pitchFamily="34" charset="-122"/>
                <a:cs typeface="IBM Plex Mono" pitchFamily="34" charset="-120"/>
              </a:rPr>
              <a:t>OUTBOUND EFFICIENCY</a:t>
            </a:r>
            <a:endParaRPr lang="en-US" sz="1800" dirty="0"/>
          </a:p>
        </p:txBody>
      </p:sp>
      <p:sp>
        <p:nvSpPr>
          <p:cNvPr id="15" name="Text 13"/>
          <p:cNvSpPr/>
          <p:nvPr/>
        </p:nvSpPr>
        <p:spPr>
          <a:xfrm>
            <a:off x="9553575" y="4986486"/>
            <a:ext cx="3667125" cy="499021"/>
          </a:xfrm>
          <a:prstGeom prst="rect">
            <a:avLst/>
          </a:prstGeom>
          <a:noFill/>
          <a:ln/>
        </p:spPr>
        <p:txBody>
          <a:bodyPr wrap="square" lIns="25400" tIns="25400" rIns="25400" bIns="25400" rtlCol="0" anchor="t">
            <a:normAutofit lnSpcReduction="10000"/>
          </a:bodyPr>
          <a:lstStyle/>
          <a:p>
            <a:pPr marL="0" indent="0" algn="l">
              <a:lnSpc>
                <a:spcPct val="96800"/>
              </a:lnSpc>
              <a:buNone/>
            </a:pPr>
            <a:r>
              <a:rPr lang="en-US" sz="3300" b="1" kern="0" spc="-33" dirty="0">
                <a:solidFill>
                  <a:srgbClr val="4A56D6"/>
                </a:solidFill>
                <a:latin typeface="Ubuntu" pitchFamily="34" charset="0"/>
                <a:ea typeface="Ubuntu" pitchFamily="34" charset="-122"/>
                <a:cs typeface="Ubuntu" pitchFamily="34" charset="-120"/>
              </a:rPr>
              <a:t>18.8% / 25%</a:t>
            </a:r>
            <a:endParaRPr lang="en-US" sz="3300" dirty="0"/>
          </a:p>
        </p:txBody>
      </p:sp>
      <p:sp>
        <p:nvSpPr>
          <p:cNvPr id="16" name="Text 14"/>
          <p:cNvSpPr/>
          <p:nvPr/>
        </p:nvSpPr>
        <p:spPr>
          <a:xfrm>
            <a:off x="9553575" y="5580757"/>
            <a:ext cx="3433763" cy="655141"/>
          </a:xfrm>
          <a:prstGeom prst="rect">
            <a:avLst/>
          </a:prstGeom>
          <a:noFill/>
          <a:ln/>
        </p:spPr>
        <p:txBody>
          <a:bodyPr wrap="square" lIns="25400" tIns="25400" rIns="25400" bIns="25400" rtlCol="0" anchor="t">
            <a:normAutofit/>
          </a:bodyPr>
          <a:lstStyle/>
          <a:p>
            <a:pPr marL="0" indent="0" algn="l">
              <a:lnSpc>
                <a:spcPct val="101250"/>
              </a:lnSpc>
              <a:buNone/>
            </a:pPr>
            <a:r>
              <a:rPr lang="en-US" sz="1800" dirty="0">
                <a:solidFill>
                  <a:srgbClr val="4A5775"/>
                </a:solidFill>
                <a:latin typeface="IBM Plex Sans" pitchFamily="34" charset="0"/>
                <a:ea typeface="IBM Plex Sans" pitchFamily="34" charset="-122"/>
                <a:cs typeface="IBM Plex Sans" pitchFamily="34" charset="-120"/>
              </a:rPr>
              <a:t>LinkedIn booking rate / targeted cold outreach conversion</a:t>
            </a:r>
            <a:endParaRPr lang="en-US" sz="1800" dirty="0"/>
          </a:p>
        </p:txBody>
      </p:sp>
      <p:sp>
        <p:nvSpPr>
          <p:cNvPr id="17" name="Shape 15"/>
          <p:cNvSpPr/>
          <p:nvPr/>
        </p:nvSpPr>
        <p:spPr>
          <a:xfrm>
            <a:off x="13411200" y="3491210"/>
            <a:ext cx="3924300" cy="2982813"/>
          </a:xfrm>
          <a:prstGeom prst="roundRect">
            <a:avLst>
              <a:gd name="adj" fmla="val 4471"/>
            </a:avLst>
          </a:prstGeom>
          <a:gradFill rotWithShape="1">
            <a:gsLst>
              <a:gs pos="0">
                <a:srgbClr val="1D3064">
                  <a:alpha val="100000"/>
                </a:srgbClr>
              </a:gs>
              <a:gs pos="100000">
                <a:srgbClr val="131F42">
                  <a:alpha val="100000"/>
                </a:srgbClr>
              </a:gs>
            </a:gsLst>
            <a:lin ang="3600000" scaled="0"/>
          </a:gradFill>
          <a:ln w="9525">
            <a:solidFill>
              <a:srgbClr val="1D3064"/>
            </a:solidFill>
            <a:prstDash val="solid"/>
          </a:ln>
        </p:spPr>
        <p:txBody>
          <a:bodyPr/>
          <a:lstStyle/>
          <a:p>
            <a:endParaRPr lang="en-US"/>
          </a:p>
        </p:txBody>
      </p:sp>
      <p:sp>
        <p:nvSpPr>
          <p:cNvPr id="18" name="Text 16"/>
          <p:cNvSpPr/>
          <p:nvPr/>
        </p:nvSpPr>
        <p:spPr>
          <a:xfrm>
            <a:off x="13706475" y="3767435"/>
            <a:ext cx="3667125" cy="381000"/>
          </a:xfrm>
          <a:prstGeom prst="rect">
            <a:avLst/>
          </a:prstGeom>
          <a:noFill/>
          <a:ln/>
        </p:spPr>
        <p:txBody>
          <a:bodyPr wrap="square" lIns="25400" tIns="25400" rIns="25400" bIns="25400" rtlCol="0" anchor="t">
            <a:normAutofit/>
          </a:bodyPr>
          <a:lstStyle/>
          <a:p>
            <a:pPr marL="0" indent="0" algn="l">
              <a:lnSpc>
                <a:spcPct val="112500"/>
              </a:lnSpc>
              <a:buNone/>
            </a:pPr>
            <a:r>
              <a:rPr lang="en-US" sz="1800" kern="0" spc="180" dirty="0">
                <a:solidFill>
                  <a:srgbClr val="89DCEB"/>
                </a:solidFill>
                <a:latin typeface="IBM Plex Mono" pitchFamily="34" charset="0"/>
                <a:ea typeface="IBM Plex Mono" pitchFamily="34" charset="-122"/>
                <a:cs typeface="IBM Plex Mono" pitchFamily="34" charset="-120"/>
              </a:rPr>
              <a:t>FUNNEL QUALITY</a:t>
            </a:r>
            <a:endParaRPr lang="en-US" sz="1800" dirty="0"/>
          </a:p>
        </p:txBody>
      </p:sp>
      <p:sp>
        <p:nvSpPr>
          <p:cNvPr id="19" name="Text 17"/>
          <p:cNvSpPr/>
          <p:nvPr/>
        </p:nvSpPr>
        <p:spPr>
          <a:xfrm>
            <a:off x="13706475" y="4243685"/>
            <a:ext cx="3667125" cy="624780"/>
          </a:xfrm>
          <a:prstGeom prst="rect">
            <a:avLst/>
          </a:prstGeom>
          <a:noFill/>
          <a:ln/>
        </p:spPr>
        <p:txBody>
          <a:bodyPr wrap="square" lIns="25400" tIns="25400" rIns="25400" bIns="25400" rtlCol="0" anchor="t">
            <a:normAutofit lnSpcReduction="10000"/>
          </a:bodyPr>
          <a:lstStyle/>
          <a:p>
            <a:pPr marL="0" indent="0" algn="l">
              <a:lnSpc>
                <a:spcPct val="94769"/>
              </a:lnSpc>
              <a:buNone/>
            </a:pPr>
            <a:r>
              <a:rPr lang="en-US" sz="4200" b="1" kern="0" spc="-42" dirty="0">
                <a:solidFill>
                  <a:srgbClr val="FFFFFF"/>
                </a:solidFill>
                <a:latin typeface="Ubuntu" pitchFamily="34" charset="0"/>
                <a:ea typeface="Ubuntu" pitchFamily="34" charset="-122"/>
                <a:cs typeface="Ubuntu" pitchFamily="34" charset="-120"/>
              </a:rPr>
              <a:t>90%</a:t>
            </a:r>
            <a:endParaRPr lang="en-US" sz="4200" dirty="0"/>
          </a:p>
        </p:txBody>
      </p:sp>
      <p:sp>
        <p:nvSpPr>
          <p:cNvPr id="20" name="Text 18"/>
          <p:cNvSpPr/>
          <p:nvPr/>
        </p:nvSpPr>
        <p:spPr>
          <a:xfrm>
            <a:off x="13706475" y="4963716"/>
            <a:ext cx="3433763" cy="1272183"/>
          </a:xfrm>
          <a:prstGeom prst="rect">
            <a:avLst/>
          </a:prstGeom>
          <a:noFill/>
          <a:ln/>
        </p:spPr>
        <p:txBody>
          <a:bodyPr wrap="square" lIns="25400" tIns="25400" rIns="25400" bIns="25400" rtlCol="0" anchor="t">
            <a:normAutofit/>
          </a:bodyPr>
          <a:lstStyle/>
          <a:p>
            <a:pPr marL="0" indent="0" algn="l">
              <a:lnSpc>
                <a:spcPct val="101250"/>
              </a:lnSpc>
              <a:buNone/>
            </a:pPr>
            <a:r>
              <a:rPr lang="en-US" sz="1800" dirty="0">
                <a:solidFill>
                  <a:srgbClr val="A9B6CF"/>
                </a:solidFill>
                <a:latin typeface="IBM Plex Sans" pitchFamily="34" charset="0"/>
                <a:ea typeface="IBM Plex Sans" pitchFamily="34" charset="-122"/>
                <a:cs typeface="IBM Plex Sans" pitchFamily="34" charset="-120"/>
              </a:rPr>
              <a:t>Of ICP prospects advance after first meeting Demo · second meeting · scoping · commercial discussion</a:t>
            </a:r>
            <a:endParaRPr lang="en-US" sz="1800" dirty="0"/>
          </a:p>
        </p:txBody>
      </p:sp>
      <p:sp>
        <p:nvSpPr>
          <p:cNvPr id="21" name="Shape 19"/>
          <p:cNvSpPr/>
          <p:nvPr/>
        </p:nvSpPr>
        <p:spPr>
          <a:xfrm>
            <a:off x="952500" y="7317581"/>
            <a:ext cx="16383000" cy="9525"/>
          </a:xfrm>
          <a:prstGeom prst="rect">
            <a:avLst/>
          </a:prstGeom>
          <a:solidFill>
            <a:srgbClr val="DDE3EE"/>
          </a:solidFill>
          <a:ln/>
        </p:spPr>
        <p:txBody>
          <a:bodyPr/>
          <a:lstStyle/>
          <a:p>
            <a:endParaRPr lang="en-US"/>
          </a:p>
        </p:txBody>
      </p:sp>
      <p:sp>
        <p:nvSpPr>
          <p:cNvPr id="22" name="Text 20"/>
          <p:cNvSpPr/>
          <p:nvPr/>
        </p:nvSpPr>
        <p:spPr>
          <a:xfrm>
            <a:off x="952500" y="7593806"/>
            <a:ext cx="4191000" cy="381000"/>
          </a:xfrm>
          <a:prstGeom prst="rect">
            <a:avLst/>
          </a:prstGeom>
          <a:noFill/>
          <a:ln/>
        </p:spPr>
        <p:txBody>
          <a:bodyPr wrap="square" lIns="25400" tIns="25400" rIns="25400" bIns="25400" rtlCol="0" anchor="t">
            <a:normAutofit/>
          </a:bodyPr>
          <a:lstStyle/>
          <a:p>
            <a:pPr marL="0" indent="0" algn="l">
              <a:lnSpc>
                <a:spcPct val="112500"/>
              </a:lnSpc>
              <a:buNone/>
            </a:pPr>
            <a:r>
              <a:rPr lang="en-US" sz="1800" kern="0" spc="180" dirty="0">
                <a:solidFill>
                  <a:srgbClr val="5A6CF0"/>
                </a:solidFill>
                <a:latin typeface="IBM Plex Mono" pitchFamily="34" charset="0"/>
                <a:ea typeface="IBM Plex Mono" pitchFamily="34" charset="-122"/>
                <a:cs typeface="IBM Plex Mono" pitchFamily="34" charset="-120"/>
              </a:rPr>
              <a:t>PROBLEM VALIDATION</a:t>
            </a:r>
            <a:endParaRPr lang="en-US" sz="1800" dirty="0"/>
          </a:p>
        </p:txBody>
      </p:sp>
      <p:sp>
        <p:nvSpPr>
          <p:cNvPr id="23" name="Text 21"/>
          <p:cNvSpPr/>
          <p:nvPr/>
        </p:nvSpPr>
        <p:spPr>
          <a:xfrm>
            <a:off x="952500" y="8031956"/>
            <a:ext cx="3924300" cy="1645444"/>
          </a:xfrm>
          <a:prstGeom prst="rect">
            <a:avLst/>
          </a:prstGeom>
          <a:noFill/>
          <a:ln/>
        </p:spPr>
        <p:txBody>
          <a:bodyPr wrap="square" lIns="25400" tIns="25400" rIns="25400" bIns="25400" rtlCol="0" anchor="t">
            <a:normAutofit/>
          </a:bodyPr>
          <a:lstStyle/>
          <a:p>
            <a:pPr marL="0" indent="0" algn="l">
              <a:lnSpc>
                <a:spcPct val="102273"/>
              </a:lnSpc>
              <a:buNone/>
            </a:pPr>
            <a:r>
              <a:rPr lang="en-US" sz="1875" dirty="0">
                <a:solidFill>
                  <a:srgbClr val="4A5775"/>
                </a:solidFill>
                <a:latin typeface="IBM Plex Sans" pitchFamily="34" charset="0"/>
                <a:ea typeface="IBM Plex Sans" pitchFamily="34" charset="-122"/>
                <a:cs typeface="IBM Plex Sans" pitchFamily="34" charset="-120"/>
              </a:rPr>
              <a:t>Dozens of unrelated organizations independently surfaced the same unmanaged AI problem. Business context consistently emerges as a major gap, not just IT and security.</a:t>
            </a:r>
            <a:endParaRPr lang="en-US" sz="1875" dirty="0"/>
          </a:p>
        </p:txBody>
      </p:sp>
      <p:sp>
        <p:nvSpPr>
          <p:cNvPr id="24" name="Text 22"/>
          <p:cNvSpPr/>
          <p:nvPr/>
        </p:nvSpPr>
        <p:spPr>
          <a:xfrm>
            <a:off x="5143500" y="7593806"/>
            <a:ext cx="4191000" cy="381000"/>
          </a:xfrm>
          <a:prstGeom prst="rect">
            <a:avLst/>
          </a:prstGeom>
          <a:noFill/>
          <a:ln/>
        </p:spPr>
        <p:txBody>
          <a:bodyPr wrap="square" lIns="25400" tIns="25400" rIns="25400" bIns="25400" rtlCol="0" anchor="t">
            <a:normAutofit/>
          </a:bodyPr>
          <a:lstStyle/>
          <a:p>
            <a:pPr marL="0" indent="0" algn="l">
              <a:lnSpc>
                <a:spcPct val="112500"/>
              </a:lnSpc>
              <a:buNone/>
            </a:pPr>
            <a:r>
              <a:rPr lang="en-US" sz="1800" kern="0" spc="180" dirty="0">
                <a:solidFill>
                  <a:srgbClr val="5A6CF0"/>
                </a:solidFill>
                <a:latin typeface="IBM Plex Mono" pitchFamily="34" charset="0"/>
                <a:ea typeface="IBM Plex Mono" pitchFamily="34" charset="-122"/>
                <a:cs typeface="IBM Plex Mono" pitchFamily="34" charset="-120"/>
              </a:rPr>
              <a:t>ENTERPRISE GATES</a:t>
            </a:r>
            <a:endParaRPr lang="en-US" sz="1800" dirty="0"/>
          </a:p>
        </p:txBody>
      </p:sp>
      <p:sp>
        <p:nvSpPr>
          <p:cNvPr id="25" name="Text 23"/>
          <p:cNvSpPr/>
          <p:nvPr/>
        </p:nvSpPr>
        <p:spPr>
          <a:xfrm>
            <a:off x="5143500" y="8031956"/>
            <a:ext cx="3924300" cy="1323975"/>
          </a:xfrm>
          <a:prstGeom prst="rect">
            <a:avLst/>
          </a:prstGeom>
          <a:noFill/>
          <a:ln/>
        </p:spPr>
        <p:txBody>
          <a:bodyPr wrap="square" lIns="25400" tIns="25400" rIns="25400" bIns="25400" rtlCol="0" anchor="t">
            <a:normAutofit/>
          </a:bodyPr>
          <a:lstStyle/>
          <a:p>
            <a:pPr marL="0" indent="0" algn="l">
              <a:lnSpc>
                <a:spcPct val="102273"/>
              </a:lnSpc>
              <a:buNone/>
            </a:pPr>
            <a:r>
              <a:rPr lang="en-US" sz="1875" dirty="0">
                <a:solidFill>
                  <a:srgbClr val="4A5775"/>
                </a:solidFill>
                <a:latin typeface="IBM Plex Sans" pitchFamily="34" charset="0"/>
                <a:ea typeface="IBM Plex Sans" pitchFamily="34" charset="-122"/>
                <a:cs typeface="IBM Plex Sans" pitchFamily="34" charset="-120"/>
              </a:rPr>
              <a:t>Security, compliance, insurance pressure, and B2B due diligence are becoming recurring gates to AI adoption.</a:t>
            </a:r>
            <a:endParaRPr lang="en-US" sz="1875" dirty="0"/>
          </a:p>
        </p:txBody>
      </p:sp>
      <p:sp>
        <p:nvSpPr>
          <p:cNvPr id="26" name="Text 24"/>
          <p:cNvSpPr/>
          <p:nvPr/>
        </p:nvSpPr>
        <p:spPr>
          <a:xfrm>
            <a:off x="9334500" y="7593806"/>
            <a:ext cx="4191000" cy="381000"/>
          </a:xfrm>
          <a:prstGeom prst="rect">
            <a:avLst/>
          </a:prstGeom>
          <a:noFill/>
          <a:ln/>
        </p:spPr>
        <p:txBody>
          <a:bodyPr wrap="square" lIns="25400" tIns="25400" rIns="25400" bIns="25400" rtlCol="0" anchor="t">
            <a:normAutofit/>
          </a:bodyPr>
          <a:lstStyle/>
          <a:p>
            <a:pPr marL="0" indent="0" algn="l">
              <a:lnSpc>
                <a:spcPct val="112500"/>
              </a:lnSpc>
              <a:buNone/>
            </a:pPr>
            <a:r>
              <a:rPr lang="en-US" sz="1800" kern="0" spc="180" dirty="0">
                <a:solidFill>
                  <a:srgbClr val="5A6CF0"/>
                </a:solidFill>
                <a:latin typeface="IBM Plex Mono" pitchFamily="34" charset="0"/>
                <a:ea typeface="IBM Plex Mono" pitchFamily="34" charset="-122"/>
                <a:cs typeface="IBM Plex Mono" pitchFamily="34" charset="-120"/>
              </a:rPr>
              <a:t>INDUSTRY VALIDATION</a:t>
            </a:r>
            <a:endParaRPr lang="en-US" sz="1800" dirty="0"/>
          </a:p>
        </p:txBody>
      </p:sp>
      <p:sp>
        <p:nvSpPr>
          <p:cNvPr id="27" name="Text 25"/>
          <p:cNvSpPr/>
          <p:nvPr/>
        </p:nvSpPr>
        <p:spPr>
          <a:xfrm>
            <a:off x="9334500" y="8031956"/>
            <a:ext cx="3924300" cy="1323975"/>
          </a:xfrm>
          <a:prstGeom prst="rect">
            <a:avLst/>
          </a:prstGeom>
          <a:noFill/>
          <a:ln/>
        </p:spPr>
        <p:txBody>
          <a:bodyPr wrap="square" lIns="25400" tIns="25400" rIns="25400" bIns="25400" rtlCol="0" anchor="t">
            <a:normAutofit/>
          </a:bodyPr>
          <a:lstStyle/>
          <a:p>
            <a:pPr marL="0" indent="0" algn="l">
              <a:lnSpc>
                <a:spcPct val="102273"/>
              </a:lnSpc>
              <a:buNone/>
            </a:pPr>
            <a:r>
              <a:rPr lang="en-US" sz="1875" dirty="0">
                <a:solidFill>
                  <a:srgbClr val="4A5775"/>
                </a:solidFill>
                <a:latin typeface="IBM Plex Sans" pitchFamily="34" charset="0"/>
                <a:ea typeface="IBM Plex Sans" pitchFamily="34" charset="-122"/>
                <a:cs typeface="IBM Plex Sans" pitchFamily="34" charset="-120"/>
              </a:rPr>
              <a:t>Industry leaders, experienced operators, advisors, and technical partners are validating the platform direction and market need.</a:t>
            </a:r>
            <a:endParaRPr lang="en-US" sz="1875" dirty="0"/>
          </a:p>
        </p:txBody>
      </p:sp>
      <p:sp>
        <p:nvSpPr>
          <p:cNvPr id="28" name="Text 26"/>
          <p:cNvSpPr/>
          <p:nvPr/>
        </p:nvSpPr>
        <p:spPr>
          <a:xfrm>
            <a:off x="13525500" y="7593806"/>
            <a:ext cx="4191000" cy="381000"/>
          </a:xfrm>
          <a:prstGeom prst="rect">
            <a:avLst/>
          </a:prstGeom>
          <a:noFill/>
          <a:ln/>
        </p:spPr>
        <p:txBody>
          <a:bodyPr wrap="square" lIns="25400" tIns="25400" rIns="25400" bIns="25400" rtlCol="0" anchor="t">
            <a:normAutofit/>
          </a:bodyPr>
          <a:lstStyle/>
          <a:p>
            <a:pPr marL="0" indent="0" algn="l">
              <a:lnSpc>
                <a:spcPct val="112500"/>
              </a:lnSpc>
              <a:buNone/>
            </a:pPr>
            <a:r>
              <a:rPr lang="en-US" sz="1800" kern="0" spc="180" dirty="0">
                <a:solidFill>
                  <a:srgbClr val="5A6CF0"/>
                </a:solidFill>
                <a:latin typeface="IBM Plex Mono" pitchFamily="34" charset="0"/>
                <a:ea typeface="IBM Plex Mono" pitchFamily="34" charset="-122"/>
                <a:cs typeface="IBM Plex Mono" pitchFamily="34" charset="-120"/>
              </a:rPr>
              <a:t>ECOSYSTEM VALIDATION</a:t>
            </a:r>
            <a:endParaRPr lang="en-US" sz="1800" dirty="0"/>
          </a:p>
        </p:txBody>
      </p:sp>
      <p:sp>
        <p:nvSpPr>
          <p:cNvPr id="29" name="Text 27"/>
          <p:cNvSpPr/>
          <p:nvPr/>
        </p:nvSpPr>
        <p:spPr>
          <a:xfrm>
            <a:off x="13525500" y="8031956"/>
            <a:ext cx="3924300" cy="1323975"/>
          </a:xfrm>
          <a:prstGeom prst="rect">
            <a:avLst/>
          </a:prstGeom>
          <a:noFill/>
          <a:ln/>
        </p:spPr>
        <p:txBody>
          <a:bodyPr wrap="square" lIns="25400" tIns="25400" rIns="25400" bIns="25400" rtlCol="0" anchor="t">
            <a:normAutofit/>
          </a:bodyPr>
          <a:lstStyle/>
          <a:p>
            <a:pPr marL="0" indent="0" algn="l">
              <a:lnSpc>
                <a:spcPct val="102273"/>
              </a:lnSpc>
              <a:buNone/>
            </a:pPr>
            <a:r>
              <a:rPr lang="en-US" sz="1875" dirty="0">
                <a:solidFill>
                  <a:srgbClr val="4A5775"/>
                </a:solidFill>
                <a:latin typeface="IBM Plex Sans" pitchFamily="34" charset="0"/>
                <a:ea typeface="IBM Plex Sans" pitchFamily="34" charset="-122"/>
                <a:cs typeface="IBM Plex Sans" pitchFamily="34" charset="-120"/>
              </a:rPr>
              <a:t>Tampa Bay Wave CyberTech|X · LvlUp · LaunchCLT Mentor Program · Innovate Charlotte Founder Jam · ConvergeSouth</a:t>
            </a:r>
            <a:endParaRPr lang="en-US" sz="1875"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5F7FB"/>
        </a:solidFill>
        <a:effectLst/>
      </p:bgPr>
    </p:bg>
    <p:spTree>
      <p:nvGrpSpPr>
        <p:cNvPr id="1" name=""/>
        <p:cNvGrpSpPr/>
        <p:nvPr/>
      </p:nvGrpSpPr>
      <p:grpSpPr>
        <a:xfrm>
          <a:off x="0" y="0"/>
          <a:ext cx="0" cy="0"/>
          <a:chOff x="0" y="0"/>
          <a:chExt cx="0" cy="0"/>
        </a:xfrm>
      </p:grpSpPr>
      <p:sp>
        <p:nvSpPr>
          <p:cNvPr id="2" name="Text 0"/>
          <p:cNvSpPr/>
          <p:nvPr/>
        </p:nvSpPr>
        <p:spPr>
          <a:xfrm>
            <a:off x="952500" y="723900"/>
            <a:ext cx="18021300" cy="381000"/>
          </a:xfrm>
          <a:prstGeom prst="rect">
            <a:avLst/>
          </a:prstGeom>
          <a:noFill/>
          <a:ln/>
        </p:spPr>
        <p:txBody>
          <a:bodyPr wrap="square" lIns="25400" tIns="25400" rIns="25400" bIns="25400" rtlCol="0" anchor="t">
            <a:normAutofit/>
          </a:bodyPr>
          <a:lstStyle/>
          <a:p>
            <a:pPr marL="0" indent="0" algn="l">
              <a:lnSpc>
                <a:spcPct val="112500"/>
              </a:lnSpc>
              <a:buNone/>
            </a:pPr>
            <a:r>
              <a:rPr lang="en-US" sz="1800" kern="0" spc="252" dirty="0">
                <a:solidFill>
                  <a:srgbClr val="5A6CF0"/>
                </a:solidFill>
                <a:latin typeface="IBM Plex Mono" pitchFamily="34" charset="0"/>
                <a:ea typeface="IBM Plex Mono" pitchFamily="34" charset="-122"/>
                <a:cs typeface="IBM Plex Mono" pitchFamily="34" charset="-120"/>
              </a:rPr>
              <a:t>TEAM</a:t>
            </a:r>
            <a:endParaRPr lang="en-US" sz="1800" dirty="0"/>
          </a:p>
        </p:txBody>
      </p:sp>
      <p:sp>
        <p:nvSpPr>
          <p:cNvPr id="3" name="Text 1"/>
          <p:cNvSpPr/>
          <p:nvPr/>
        </p:nvSpPr>
        <p:spPr>
          <a:xfrm>
            <a:off x="952500" y="1200150"/>
            <a:ext cx="18021300" cy="658118"/>
          </a:xfrm>
          <a:prstGeom prst="rect">
            <a:avLst/>
          </a:prstGeom>
          <a:noFill/>
          <a:ln/>
        </p:spPr>
        <p:txBody>
          <a:bodyPr wrap="square" lIns="25400" tIns="25400" rIns="25400" bIns="25400" rtlCol="0" anchor="t">
            <a:normAutofit lnSpcReduction="10000"/>
          </a:bodyPr>
          <a:lstStyle/>
          <a:p>
            <a:pPr marL="0" indent="0" algn="l">
              <a:lnSpc>
                <a:spcPct val="90417"/>
              </a:lnSpc>
              <a:buNone/>
            </a:pPr>
            <a:r>
              <a:rPr lang="en-US" sz="4650" b="1" kern="0" spc="-93" dirty="0">
                <a:solidFill>
                  <a:srgbClr val="1D3064"/>
                </a:solidFill>
                <a:latin typeface="Ubuntu" pitchFamily="34" charset="0"/>
                <a:ea typeface="Ubuntu" pitchFamily="34" charset="-122"/>
                <a:cs typeface="Ubuntu" pitchFamily="34" charset="-120"/>
              </a:rPr>
              <a:t>Built by Operators Who Lived the Problem</a:t>
            </a:r>
            <a:endParaRPr lang="en-US" sz="4650" dirty="0"/>
          </a:p>
        </p:txBody>
      </p:sp>
      <p:sp>
        <p:nvSpPr>
          <p:cNvPr id="4" name="Text 2"/>
          <p:cNvSpPr/>
          <p:nvPr/>
        </p:nvSpPr>
        <p:spPr>
          <a:xfrm>
            <a:off x="952500" y="1953518"/>
            <a:ext cx="14668500" cy="385167"/>
          </a:xfrm>
          <a:prstGeom prst="rect">
            <a:avLst/>
          </a:prstGeom>
          <a:noFill/>
          <a:ln/>
        </p:spPr>
        <p:txBody>
          <a:bodyPr wrap="square" lIns="25400" tIns="25400" rIns="25400" bIns="25400" rtlCol="0" anchor="t">
            <a:normAutofit/>
          </a:bodyPr>
          <a:lstStyle/>
          <a:p>
            <a:pPr marL="0" indent="0" algn="l">
              <a:lnSpc>
                <a:spcPct val="104143"/>
              </a:lnSpc>
              <a:buNone/>
            </a:pPr>
            <a:r>
              <a:rPr lang="en-US" sz="2025" dirty="0">
                <a:solidFill>
                  <a:srgbClr val="4A5775"/>
                </a:solidFill>
                <a:latin typeface="IBM Plex Sans" pitchFamily="34" charset="0"/>
                <a:ea typeface="IBM Plex Sans" pitchFamily="34" charset="-122"/>
                <a:cs typeface="IBM Plex Sans" pitchFamily="34" charset="-120"/>
              </a:rPr>
              <a:t>We built the operating model inside regulated environments before turning it into a platform.</a:t>
            </a:r>
            <a:endParaRPr lang="en-US" sz="2025" dirty="0"/>
          </a:p>
        </p:txBody>
      </p:sp>
      <p:sp>
        <p:nvSpPr>
          <p:cNvPr id="5" name="Shape 3"/>
          <p:cNvSpPr/>
          <p:nvPr/>
        </p:nvSpPr>
        <p:spPr>
          <a:xfrm>
            <a:off x="952500" y="2891879"/>
            <a:ext cx="8020050" cy="2924026"/>
          </a:xfrm>
          <a:prstGeom prst="roundRect">
            <a:avLst>
              <a:gd name="adj" fmla="val 4560"/>
            </a:avLst>
          </a:prstGeom>
          <a:solidFill>
            <a:srgbClr val="FFFFFF"/>
          </a:solidFill>
          <a:ln w="9525">
            <a:solidFill>
              <a:srgbClr val="DDE3EE"/>
            </a:solidFill>
            <a:prstDash val="solid"/>
          </a:ln>
          <a:effectLst>
            <a:outerShdw blurRad="76200" dist="19050" dir="5400000" algn="bl" rotWithShape="0">
              <a:srgbClr val="1D3064">
                <a:alpha val="8000"/>
              </a:srgbClr>
            </a:outerShdw>
          </a:effectLst>
        </p:spPr>
        <p:txBody>
          <a:bodyPr/>
          <a:lstStyle/>
          <a:p>
            <a:endParaRPr lang="en-US"/>
          </a:p>
        </p:txBody>
      </p:sp>
      <p:sp>
        <p:nvSpPr>
          <p:cNvPr id="6" name="Shape 4"/>
          <p:cNvSpPr/>
          <p:nvPr/>
        </p:nvSpPr>
        <p:spPr>
          <a:xfrm>
            <a:off x="1323975" y="3225254"/>
            <a:ext cx="1257300" cy="1257300"/>
          </a:xfrm>
          <a:prstGeom prst="ellipse">
            <a:avLst/>
          </a:prstGeom>
          <a:ln w="9525">
            <a:solidFill>
              <a:srgbClr val="DDE3EE"/>
            </a:solidFill>
            <a:prstDash val="solid"/>
          </a:ln>
        </p:spPr>
        <p:txBody>
          <a:bodyPr/>
          <a:lstStyle/>
          <a:p>
            <a:endParaRPr lang="en-US"/>
          </a:p>
        </p:txBody>
      </p:sp>
      <p:pic>
        <p:nvPicPr>
          <p:cNvPr id="7" name="Image 0" descr="preencoded.png"/>
          <p:cNvPicPr>
            <a:picLocks noChangeAspect="1"/>
          </p:cNvPicPr>
          <p:nvPr/>
        </p:nvPicPr>
        <p:blipFill>
          <a:blip r:embed="rId3"/>
          <a:srcRect/>
          <a:stretch/>
        </p:blipFill>
        <p:spPr>
          <a:xfrm>
            <a:off x="1323975" y="3225254"/>
            <a:ext cx="1257300" cy="1257300"/>
          </a:xfrm>
          <a:prstGeom prst="ellipse">
            <a:avLst/>
          </a:prstGeom>
        </p:spPr>
      </p:pic>
      <p:sp>
        <p:nvSpPr>
          <p:cNvPr id="8" name="Text 5"/>
          <p:cNvSpPr/>
          <p:nvPr/>
        </p:nvSpPr>
        <p:spPr>
          <a:xfrm>
            <a:off x="2847975" y="3225254"/>
            <a:ext cx="6328410" cy="436215"/>
          </a:xfrm>
          <a:prstGeom prst="rect">
            <a:avLst/>
          </a:prstGeom>
          <a:noFill/>
          <a:ln/>
        </p:spPr>
        <p:txBody>
          <a:bodyPr wrap="square" lIns="25400" tIns="25400" rIns="25400" bIns="25400" rtlCol="0" anchor="t">
            <a:normAutofit lnSpcReduction="10000"/>
          </a:bodyPr>
          <a:lstStyle/>
          <a:p>
            <a:pPr marL="0" indent="0" algn="l">
              <a:lnSpc>
                <a:spcPct val="97209"/>
              </a:lnSpc>
              <a:buNone/>
            </a:pPr>
            <a:r>
              <a:rPr lang="en-US" sz="2850" b="1" dirty="0">
                <a:solidFill>
                  <a:srgbClr val="1D3064"/>
                </a:solidFill>
                <a:latin typeface="Ubuntu" pitchFamily="34" charset="0"/>
                <a:ea typeface="Ubuntu" pitchFamily="34" charset="-122"/>
                <a:cs typeface="Ubuntu" pitchFamily="34" charset="-120"/>
              </a:rPr>
              <a:t>Raum Sandoval</a:t>
            </a:r>
            <a:endParaRPr lang="en-US" sz="2850" dirty="0"/>
          </a:p>
        </p:txBody>
      </p:sp>
      <p:sp>
        <p:nvSpPr>
          <p:cNvPr id="9" name="Text 6"/>
          <p:cNvSpPr/>
          <p:nvPr/>
        </p:nvSpPr>
        <p:spPr>
          <a:xfrm>
            <a:off x="2847975" y="3718620"/>
            <a:ext cx="6328410" cy="381000"/>
          </a:xfrm>
          <a:prstGeom prst="rect">
            <a:avLst/>
          </a:prstGeom>
          <a:noFill/>
          <a:ln/>
        </p:spPr>
        <p:txBody>
          <a:bodyPr wrap="square" lIns="25400" tIns="25400" rIns="25400" bIns="25400" rtlCol="0" anchor="t">
            <a:normAutofit/>
          </a:bodyPr>
          <a:lstStyle/>
          <a:p>
            <a:pPr marL="0" indent="0" algn="l">
              <a:lnSpc>
                <a:spcPct val="112500"/>
              </a:lnSpc>
              <a:buNone/>
            </a:pPr>
            <a:r>
              <a:rPr lang="en-US" sz="1800" kern="0" spc="144" dirty="0">
                <a:solidFill>
                  <a:srgbClr val="4A56D6"/>
                </a:solidFill>
                <a:latin typeface="IBM Plex Mono" pitchFamily="34" charset="0"/>
                <a:ea typeface="IBM Plex Mono" pitchFamily="34" charset="-122"/>
                <a:cs typeface="IBM Plex Mono" pitchFamily="34" charset="-120"/>
              </a:rPr>
              <a:t>CEO &amp; CO-FOUNDER</a:t>
            </a:r>
            <a:endParaRPr lang="en-US" sz="1800" dirty="0"/>
          </a:p>
        </p:txBody>
      </p:sp>
      <p:sp>
        <p:nvSpPr>
          <p:cNvPr id="10" name="Text 7"/>
          <p:cNvSpPr/>
          <p:nvPr/>
        </p:nvSpPr>
        <p:spPr>
          <a:xfrm>
            <a:off x="2847975" y="4156770"/>
            <a:ext cx="5925693" cy="1363861"/>
          </a:xfrm>
          <a:prstGeom prst="rect">
            <a:avLst/>
          </a:prstGeom>
          <a:noFill/>
          <a:ln/>
        </p:spPr>
        <p:txBody>
          <a:bodyPr wrap="square" lIns="25400" tIns="25400" rIns="25400" bIns="25400" rtlCol="0" anchor="t">
            <a:normAutofit/>
          </a:bodyPr>
          <a:lstStyle/>
          <a:p>
            <a:pPr marL="0" indent="0" algn="l">
              <a:lnSpc>
                <a:spcPct val="108750"/>
              </a:lnSpc>
              <a:buNone/>
            </a:pPr>
            <a:r>
              <a:rPr lang="en-US" sz="1800" b="1" dirty="0">
                <a:solidFill>
                  <a:srgbClr val="4A5775"/>
                </a:solidFill>
                <a:latin typeface="IBM Plex Sans" pitchFamily="34" charset="0"/>
                <a:ea typeface="IBM Plex Sans" pitchFamily="34" charset="-122"/>
                <a:cs typeface="IBM Plex Sans" pitchFamily="34" charset="-120"/>
              </a:rPr>
              <a:t>Former CISO &amp; MSP operations leader </a:t>
            </a:r>
            <a:r>
              <a:rPr lang="en-US" sz="1800" dirty="0">
                <a:solidFill>
                  <a:srgbClr val="4A5775"/>
                </a:solidFill>
                <a:latin typeface="IBM Plex Sans" pitchFamily="34" charset="0"/>
                <a:ea typeface="IBM Plex Sans" pitchFamily="34" charset="-122"/>
                <a:cs typeface="IBM Plex Sans" pitchFamily="34" charset="-120"/>
              </a:rPr>
              <a:t>20 years across MSP, security, and regulated industries · Built secure automation and operational workflows inside real organizations</a:t>
            </a:r>
            <a:endParaRPr lang="en-US" sz="1800" dirty="0"/>
          </a:p>
        </p:txBody>
      </p:sp>
      <p:sp>
        <p:nvSpPr>
          <p:cNvPr id="11" name="Shape 8"/>
          <p:cNvSpPr/>
          <p:nvPr/>
        </p:nvSpPr>
        <p:spPr>
          <a:xfrm>
            <a:off x="9315450" y="2891879"/>
            <a:ext cx="8020050" cy="2924026"/>
          </a:xfrm>
          <a:prstGeom prst="roundRect">
            <a:avLst>
              <a:gd name="adj" fmla="val 4560"/>
            </a:avLst>
          </a:prstGeom>
          <a:solidFill>
            <a:srgbClr val="FFFFFF"/>
          </a:solidFill>
          <a:ln w="9525">
            <a:solidFill>
              <a:srgbClr val="DDE3EE"/>
            </a:solidFill>
            <a:prstDash val="solid"/>
          </a:ln>
          <a:effectLst>
            <a:outerShdw blurRad="76200" dist="19050" dir="5400000" algn="bl" rotWithShape="0">
              <a:srgbClr val="1D3064">
                <a:alpha val="8000"/>
              </a:srgbClr>
            </a:outerShdw>
          </a:effectLst>
        </p:spPr>
        <p:txBody>
          <a:bodyPr/>
          <a:lstStyle/>
          <a:p>
            <a:endParaRPr lang="en-US"/>
          </a:p>
        </p:txBody>
      </p:sp>
      <p:sp>
        <p:nvSpPr>
          <p:cNvPr id="12" name="Shape 9"/>
          <p:cNvSpPr/>
          <p:nvPr/>
        </p:nvSpPr>
        <p:spPr>
          <a:xfrm>
            <a:off x="9686925" y="3225254"/>
            <a:ext cx="1257300" cy="1257300"/>
          </a:xfrm>
          <a:prstGeom prst="ellipse">
            <a:avLst/>
          </a:prstGeom>
          <a:ln w="9525">
            <a:solidFill>
              <a:srgbClr val="DDE3EE"/>
            </a:solidFill>
            <a:prstDash val="solid"/>
          </a:ln>
        </p:spPr>
        <p:txBody>
          <a:bodyPr/>
          <a:lstStyle/>
          <a:p>
            <a:endParaRPr lang="en-US"/>
          </a:p>
        </p:txBody>
      </p:sp>
      <p:pic>
        <p:nvPicPr>
          <p:cNvPr id="13" name="Image 1" descr="preencoded.png"/>
          <p:cNvPicPr>
            <a:picLocks noChangeAspect="1"/>
          </p:cNvPicPr>
          <p:nvPr/>
        </p:nvPicPr>
        <p:blipFill>
          <a:blip r:embed="rId4"/>
          <a:srcRect t="4382" b="15538"/>
          <a:stretch/>
        </p:blipFill>
        <p:spPr>
          <a:xfrm>
            <a:off x="9686925" y="3225254"/>
            <a:ext cx="1257300" cy="1257300"/>
          </a:xfrm>
          <a:prstGeom prst="ellipse">
            <a:avLst/>
          </a:prstGeom>
        </p:spPr>
      </p:pic>
      <p:sp>
        <p:nvSpPr>
          <p:cNvPr id="14" name="Text 10"/>
          <p:cNvSpPr/>
          <p:nvPr/>
        </p:nvSpPr>
        <p:spPr>
          <a:xfrm>
            <a:off x="11210925" y="3225254"/>
            <a:ext cx="6328410" cy="436215"/>
          </a:xfrm>
          <a:prstGeom prst="rect">
            <a:avLst/>
          </a:prstGeom>
          <a:noFill/>
          <a:ln/>
        </p:spPr>
        <p:txBody>
          <a:bodyPr wrap="square" lIns="25400" tIns="25400" rIns="25400" bIns="25400" rtlCol="0" anchor="t">
            <a:normAutofit lnSpcReduction="10000"/>
          </a:bodyPr>
          <a:lstStyle/>
          <a:p>
            <a:pPr marL="0" indent="0" algn="l">
              <a:lnSpc>
                <a:spcPct val="97209"/>
              </a:lnSpc>
              <a:buNone/>
            </a:pPr>
            <a:r>
              <a:rPr lang="en-US" sz="2850" b="1" dirty="0">
                <a:solidFill>
                  <a:srgbClr val="1D3064"/>
                </a:solidFill>
                <a:latin typeface="Ubuntu" pitchFamily="34" charset="0"/>
                <a:ea typeface="Ubuntu" pitchFamily="34" charset="-122"/>
                <a:cs typeface="Ubuntu" pitchFamily="34" charset="-120"/>
              </a:rPr>
              <a:t>Henry Steele</a:t>
            </a:r>
            <a:endParaRPr lang="en-US" sz="2850" dirty="0"/>
          </a:p>
        </p:txBody>
      </p:sp>
      <p:sp>
        <p:nvSpPr>
          <p:cNvPr id="15" name="Text 11"/>
          <p:cNvSpPr/>
          <p:nvPr/>
        </p:nvSpPr>
        <p:spPr>
          <a:xfrm>
            <a:off x="11210925" y="3718620"/>
            <a:ext cx="6328410" cy="381000"/>
          </a:xfrm>
          <a:prstGeom prst="rect">
            <a:avLst/>
          </a:prstGeom>
          <a:noFill/>
          <a:ln/>
        </p:spPr>
        <p:txBody>
          <a:bodyPr wrap="square" lIns="25400" tIns="25400" rIns="25400" bIns="25400" rtlCol="0" anchor="t">
            <a:normAutofit/>
          </a:bodyPr>
          <a:lstStyle/>
          <a:p>
            <a:pPr marL="0" indent="0" algn="l">
              <a:lnSpc>
                <a:spcPct val="112500"/>
              </a:lnSpc>
              <a:buNone/>
            </a:pPr>
            <a:r>
              <a:rPr lang="en-US" sz="1800" kern="0" spc="144" dirty="0">
                <a:solidFill>
                  <a:srgbClr val="4A56D6"/>
                </a:solidFill>
                <a:latin typeface="IBM Plex Mono" pitchFamily="34" charset="0"/>
                <a:ea typeface="IBM Plex Mono" pitchFamily="34" charset="-122"/>
                <a:cs typeface="IBM Plex Mono" pitchFamily="34" charset="-120"/>
              </a:rPr>
              <a:t>CTO &amp; CO-FOUNDER</a:t>
            </a:r>
            <a:endParaRPr lang="en-US" sz="1800" dirty="0"/>
          </a:p>
        </p:txBody>
      </p:sp>
      <p:sp>
        <p:nvSpPr>
          <p:cNvPr id="16" name="Text 12"/>
          <p:cNvSpPr/>
          <p:nvPr/>
        </p:nvSpPr>
        <p:spPr>
          <a:xfrm>
            <a:off x="11210925" y="4156770"/>
            <a:ext cx="5925693" cy="1363861"/>
          </a:xfrm>
          <a:prstGeom prst="rect">
            <a:avLst/>
          </a:prstGeom>
          <a:noFill/>
          <a:ln/>
        </p:spPr>
        <p:txBody>
          <a:bodyPr wrap="square" lIns="25400" tIns="25400" rIns="25400" bIns="25400" rtlCol="0" anchor="t">
            <a:normAutofit/>
          </a:bodyPr>
          <a:lstStyle/>
          <a:p>
            <a:pPr marL="0" indent="0" algn="l">
              <a:lnSpc>
                <a:spcPct val="108750"/>
              </a:lnSpc>
              <a:buNone/>
            </a:pPr>
            <a:r>
              <a:rPr lang="en-US" sz="1800" b="1" dirty="0">
                <a:solidFill>
                  <a:srgbClr val="4A5775"/>
                </a:solidFill>
                <a:latin typeface="IBM Plex Sans" pitchFamily="34" charset="0"/>
                <a:ea typeface="IBM Plex Sans" pitchFamily="34" charset="-122"/>
                <a:cs typeface="IBM Plex Sans" pitchFamily="34" charset="-120"/>
              </a:rPr>
              <a:t>Former Deputy CISO and security operations leader </a:t>
            </a:r>
            <a:r>
              <a:rPr lang="en-US" sz="1800" dirty="0">
                <a:solidFill>
                  <a:srgbClr val="4A5775"/>
                </a:solidFill>
                <a:latin typeface="IBM Plex Sans" pitchFamily="34" charset="0"/>
                <a:ea typeface="IBM Plex Sans" pitchFamily="34" charset="-122"/>
                <a:cs typeface="IBM Plex Sans" pitchFamily="34" charset="-120"/>
              </a:rPr>
              <a:t>Governance, incident response, compliance, automation, and secure architecture · Architecting Flowchestra's Secure AI Operations platform</a:t>
            </a:r>
            <a:endParaRPr lang="en-US" sz="1800" dirty="0"/>
          </a:p>
        </p:txBody>
      </p:sp>
      <p:sp>
        <p:nvSpPr>
          <p:cNvPr id="17" name="Text 13"/>
          <p:cNvSpPr/>
          <p:nvPr/>
        </p:nvSpPr>
        <p:spPr>
          <a:xfrm>
            <a:off x="952500" y="6407200"/>
            <a:ext cx="8822055" cy="381000"/>
          </a:xfrm>
          <a:prstGeom prst="rect">
            <a:avLst/>
          </a:prstGeom>
          <a:noFill/>
          <a:ln/>
        </p:spPr>
        <p:txBody>
          <a:bodyPr wrap="square" lIns="25400" tIns="25400" rIns="25400" bIns="25400" rtlCol="0" anchor="t">
            <a:normAutofit/>
          </a:bodyPr>
          <a:lstStyle/>
          <a:p>
            <a:pPr marL="0" indent="0" algn="l">
              <a:lnSpc>
                <a:spcPct val="112500"/>
              </a:lnSpc>
              <a:buNone/>
            </a:pPr>
            <a:r>
              <a:rPr lang="en-US" sz="1800" kern="0" spc="216" dirty="0">
                <a:solidFill>
                  <a:srgbClr val="6A7894"/>
                </a:solidFill>
                <a:latin typeface="IBM Plex Mono" pitchFamily="34" charset="0"/>
                <a:ea typeface="IBM Plex Mono" pitchFamily="34" charset="-122"/>
                <a:cs typeface="IBM Plex Mono" pitchFamily="34" charset="-120"/>
              </a:rPr>
              <a:t>LEADERSHIP TEAM</a:t>
            </a:r>
            <a:endParaRPr lang="en-US" sz="1800" dirty="0"/>
          </a:p>
        </p:txBody>
      </p:sp>
      <p:sp>
        <p:nvSpPr>
          <p:cNvPr id="18" name="Text 14"/>
          <p:cNvSpPr/>
          <p:nvPr/>
        </p:nvSpPr>
        <p:spPr>
          <a:xfrm>
            <a:off x="952500" y="6902500"/>
            <a:ext cx="4222433" cy="322808"/>
          </a:xfrm>
          <a:prstGeom prst="rect">
            <a:avLst/>
          </a:prstGeom>
          <a:noFill/>
          <a:ln/>
        </p:spPr>
        <p:txBody>
          <a:bodyPr wrap="square" lIns="25400" tIns="25400" rIns="25400" bIns="25400" rtlCol="0" anchor="t">
            <a:normAutofit lnSpcReduction="10000"/>
          </a:bodyPr>
          <a:lstStyle/>
          <a:p>
            <a:pPr marL="0" indent="0" algn="l">
              <a:lnSpc>
                <a:spcPct val="99667"/>
              </a:lnSpc>
              <a:buNone/>
            </a:pPr>
            <a:r>
              <a:rPr lang="en-US" sz="1950" b="1" dirty="0">
                <a:solidFill>
                  <a:srgbClr val="1D3064"/>
                </a:solidFill>
                <a:latin typeface="Ubuntu" pitchFamily="34" charset="0"/>
                <a:ea typeface="Ubuntu" pitchFamily="34" charset="-122"/>
                <a:cs typeface="Ubuntu" pitchFamily="34" charset="-120"/>
              </a:rPr>
              <a:t>Kaya Kowalczyk</a:t>
            </a:r>
            <a:endParaRPr lang="en-US" sz="1950" dirty="0"/>
          </a:p>
        </p:txBody>
      </p:sp>
      <p:sp>
        <p:nvSpPr>
          <p:cNvPr id="19" name="Text 15"/>
          <p:cNvSpPr/>
          <p:nvPr/>
        </p:nvSpPr>
        <p:spPr>
          <a:xfrm>
            <a:off x="952500" y="7225308"/>
            <a:ext cx="4222433" cy="335161"/>
          </a:xfrm>
          <a:prstGeom prst="rect">
            <a:avLst/>
          </a:prstGeom>
          <a:noFill/>
          <a:ln/>
        </p:spPr>
        <p:txBody>
          <a:bodyPr wrap="square" lIns="25400" tIns="25400" rIns="25400" bIns="25400" rtlCol="0" anchor="t">
            <a:normAutofit/>
          </a:bodyPr>
          <a:lstStyle/>
          <a:p>
            <a:pPr marL="0" indent="0" algn="l">
              <a:lnSpc>
                <a:spcPct val="97500"/>
              </a:lnSpc>
              <a:buNone/>
            </a:pPr>
            <a:r>
              <a:rPr lang="en-US" sz="1800" dirty="0">
                <a:solidFill>
                  <a:srgbClr val="4A5775"/>
                </a:solidFill>
                <a:latin typeface="IBM Plex Sans" pitchFamily="34" charset="0"/>
                <a:ea typeface="IBM Plex Sans" pitchFamily="34" charset="-122"/>
                <a:cs typeface="IBM Plex Sans" pitchFamily="34" charset="-120"/>
              </a:rPr>
              <a:t>Director of Business Operations</a:t>
            </a:r>
            <a:endParaRPr lang="en-US" sz="1800" dirty="0"/>
          </a:p>
        </p:txBody>
      </p:sp>
      <p:sp>
        <p:nvSpPr>
          <p:cNvPr id="20" name="Text 16"/>
          <p:cNvSpPr/>
          <p:nvPr/>
        </p:nvSpPr>
        <p:spPr>
          <a:xfrm>
            <a:off x="952500" y="7560469"/>
            <a:ext cx="3953732" cy="963662"/>
          </a:xfrm>
          <a:prstGeom prst="rect">
            <a:avLst/>
          </a:prstGeom>
          <a:noFill/>
          <a:ln/>
        </p:spPr>
        <p:txBody>
          <a:bodyPr wrap="square" lIns="25400" tIns="25400" rIns="25400" bIns="25400" rtlCol="0" anchor="t">
            <a:normAutofit/>
          </a:bodyPr>
          <a:lstStyle/>
          <a:p>
            <a:pPr marL="0" indent="0" algn="l">
              <a:lnSpc>
                <a:spcPct val="101250"/>
              </a:lnSpc>
              <a:buNone/>
            </a:pPr>
            <a:r>
              <a:rPr lang="en-US" sz="1800" dirty="0">
                <a:solidFill>
                  <a:srgbClr val="8A95AB"/>
                </a:solidFill>
                <a:latin typeface="IBM Plex Sans" pitchFamily="34" charset="0"/>
                <a:ea typeface="IBM Plex Sans" pitchFamily="34" charset="-122"/>
                <a:cs typeface="IBM Plex Sans" pitchFamily="34" charset="-120"/>
              </a:rPr>
              <a:t>20+ years managed services &amp; legal tech · Operations, process &amp; scalable execution</a:t>
            </a:r>
            <a:endParaRPr lang="en-US" sz="1800" dirty="0"/>
          </a:p>
        </p:txBody>
      </p:sp>
      <p:sp>
        <p:nvSpPr>
          <p:cNvPr id="21" name="Text 17"/>
          <p:cNvSpPr/>
          <p:nvPr/>
        </p:nvSpPr>
        <p:spPr>
          <a:xfrm>
            <a:off x="5133975" y="6902500"/>
            <a:ext cx="4222433" cy="322808"/>
          </a:xfrm>
          <a:prstGeom prst="rect">
            <a:avLst/>
          </a:prstGeom>
          <a:noFill/>
          <a:ln/>
        </p:spPr>
        <p:txBody>
          <a:bodyPr wrap="square" lIns="25400" tIns="25400" rIns="25400" bIns="25400" rtlCol="0" anchor="t">
            <a:normAutofit lnSpcReduction="10000"/>
          </a:bodyPr>
          <a:lstStyle/>
          <a:p>
            <a:pPr marL="0" indent="0" algn="l">
              <a:lnSpc>
                <a:spcPct val="99667"/>
              </a:lnSpc>
              <a:buNone/>
            </a:pPr>
            <a:r>
              <a:rPr lang="en-US" sz="1950" b="1" dirty="0">
                <a:solidFill>
                  <a:srgbClr val="1D3064"/>
                </a:solidFill>
                <a:latin typeface="Ubuntu" pitchFamily="34" charset="0"/>
                <a:ea typeface="Ubuntu" pitchFamily="34" charset="-122"/>
                <a:cs typeface="Ubuntu" pitchFamily="34" charset="-120"/>
              </a:rPr>
              <a:t>Bill Taylor</a:t>
            </a:r>
            <a:endParaRPr lang="en-US" sz="1950" dirty="0"/>
          </a:p>
        </p:txBody>
      </p:sp>
      <p:sp>
        <p:nvSpPr>
          <p:cNvPr id="22" name="Text 18"/>
          <p:cNvSpPr/>
          <p:nvPr/>
        </p:nvSpPr>
        <p:spPr>
          <a:xfrm>
            <a:off x="5133975" y="7225308"/>
            <a:ext cx="4222433" cy="335161"/>
          </a:xfrm>
          <a:prstGeom prst="rect">
            <a:avLst/>
          </a:prstGeom>
          <a:noFill/>
          <a:ln/>
        </p:spPr>
        <p:txBody>
          <a:bodyPr wrap="square" lIns="25400" tIns="25400" rIns="25400" bIns="25400" rtlCol="0" anchor="t">
            <a:normAutofit/>
          </a:bodyPr>
          <a:lstStyle/>
          <a:p>
            <a:pPr marL="0" indent="0" algn="l">
              <a:lnSpc>
                <a:spcPct val="97500"/>
              </a:lnSpc>
              <a:buNone/>
            </a:pPr>
            <a:r>
              <a:rPr lang="en-US" sz="1800" dirty="0">
                <a:solidFill>
                  <a:srgbClr val="4A5775"/>
                </a:solidFill>
                <a:latin typeface="IBM Plex Sans" pitchFamily="34" charset="0"/>
                <a:ea typeface="IBM Plex Sans" pitchFamily="34" charset="-122"/>
                <a:cs typeface="IBM Plex Sans" pitchFamily="34" charset="-120"/>
              </a:rPr>
              <a:t>Director of Client Success</a:t>
            </a:r>
            <a:endParaRPr lang="en-US" sz="1800" dirty="0"/>
          </a:p>
        </p:txBody>
      </p:sp>
      <p:sp>
        <p:nvSpPr>
          <p:cNvPr id="23" name="Text 19"/>
          <p:cNvSpPr/>
          <p:nvPr/>
        </p:nvSpPr>
        <p:spPr>
          <a:xfrm>
            <a:off x="5133975" y="7560469"/>
            <a:ext cx="3953732" cy="963662"/>
          </a:xfrm>
          <a:prstGeom prst="rect">
            <a:avLst/>
          </a:prstGeom>
          <a:noFill/>
          <a:ln/>
        </p:spPr>
        <p:txBody>
          <a:bodyPr wrap="square" lIns="25400" tIns="25400" rIns="25400" bIns="25400" rtlCol="0" anchor="t">
            <a:normAutofit/>
          </a:bodyPr>
          <a:lstStyle/>
          <a:p>
            <a:pPr marL="0" indent="0" algn="l">
              <a:lnSpc>
                <a:spcPct val="101250"/>
              </a:lnSpc>
              <a:buNone/>
            </a:pPr>
            <a:r>
              <a:rPr lang="en-US" sz="1800" dirty="0">
                <a:solidFill>
                  <a:srgbClr val="8A95AB"/>
                </a:solidFill>
                <a:latin typeface="IBM Plex Sans" pitchFamily="34" charset="0"/>
                <a:ea typeface="IBM Plex Sans" pitchFamily="34" charset="-122"/>
                <a:cs typeface="IBM Plex Sans" pitchFamily="34" charset="-120"/>
              </a:rPr>
              <a:t>10 years in MSP enablement · TruMethods / Kaseya · Customer success &amp; operations</a:t>
            </a:r>
            <a:endParaRPr lang="en-US" sz="1800" dirty="0"/>
          </a:p>
        </p:txBody>
      </p:sp>
      <p:sp>
        <p:nvSpPr>
          <p:cNvPr id="24" name="Text 20"/>
          <p:cNvSpPr/>
          <p:nvPr/>
        </p:nvSpPr>
        <p:spPr>
          <a:xfrm>
            <a:off x="9315450" y="6407200"/>
            <a:ext cx="8822055" cy="381000"/>
          </a:xfrm>
          <a:prstGeom prst="rect">
            <a:avLst/>
          </a:prstGeom>
          <a:noFill/>
          <a:ln/>
        </p:spPr>
        <p:txBody>
          <a:bodyPr wrap="square" lIns="25400" tIns="25400" rIns="25400" bIns="25400" rtlCol="0" anchor="t">
            <a:normAutofit/>
          </a:bodyPr>
          <a:lstStyle/>
          <a:p>
            <a:pPr marL="0" indent="0" algn="l">
              <a:lnSpc>
                <a:spcPct val="112500"/>
              </a:lnSpc>
              <a:buNone/>
            </a:pPr>
            <a:r>
              <a:rPr lang="en-US" sz="1800" kern="0" spc="216" dirty="0">
                <a:solidFill>
                  <a:srgbClr val="6A7894"/>
                </a:solidFill>
                <a:latin typeface="IBM Plex Mono" pitchFamily="34" charset="0"/>
                <a:ea typeface="IBM Plex Mono" pitchFamily="34" charset="-122"/>
                <a:cs typeface="IBM Plex Mono" pitchFamily="34" charset="-120"/>
              </a:rPr>
              <a:t>STRATEGIC ADVISORS</a:t>
            </a:r>
            <a:endParaRPr lang="en-US" sz="1800" dirty="0"/>
          </a:p>
        </p:txBody>
      </p:sp>
      <p:sp>
        <p:nvSpPr>
          <p:cNvPr id="25" name="Text 21"/>
          <p:cNvSpPr/>
          <p:nvPr/>
        </p:nvSpPr>
        <p:spPr>
          <a:xfrm>
            <a:off x="9315450" y="6902500"/>
            <a:ext cx="4222433" cy="322808"/>
          </a:xfrm>
          <a:prstGeom prst="rect">
            <a:avLst/>
          </a:prstGeom>
          <a:noFill/>
          <a:ln/>
        </p:spPr>
        <p:txBody>
          <a:bodyPr wrap="square" lIns="25400" tIns="25400" rIns="25400" bIns="25400" rtlCol="0" anchor="t">
            <a:normAutofit lnSpcReduction="10000"/>
          </a:bodyPr>
          <a:lstStyle/>
          <a:p>
            <a:pPr marL="0" indent="0" algn="l">
              <a:lnSpc>
                <a:spcPct val="99667"/>
              </a:lnSpc>
              <a:buNone/>
            </a:pPr>
            <a:r>
              <a:rPr lang="en-US" sz="1950" b="1" dirty="0">
                <a:solidFill>
                  <a:srgbClr val="1D3064"/>
                </a:solidFill>
                <a:latin typeface="Ubuntu" pitchFamily="34" charset="0"/>
                <a:ea typeface="Ubuntu" pitchFamily="34" charset="-122"/>
                <a:cs typeface="Ubuntu" pitchFamily="34" charset="-120"/>
              </a:rPr>
              <a:t>Richard Munassi</a:t>
            </a:r>
            <a:endParaRPr lang="en-US" sz="1950" dirty="0"/>
          </a:p>
        </p:txBody>
      </p:sp>
      <p:sp>
        <p:nvSpPr>
          <p:cNvPr id="26" name="Text 22"/>
          <p:cNvSpPr/>
          <p:nvPr/>
        </p:nvSpPr>
        <p:spPr>
          <a:xfrm>
            <a:off x="9315450" y="7225308"/>
            <a:ext cx="4222433" cy="335161"/>
          </a:xfrm>
          <a:prstGeom prst="rect">
            <a:avLst/>
          </a:prstGeom>
          <a:noFill/>
          <a:ln/>
        </p:spPr>
        <p:txBody>
          <a:bodyPr wrap="square" lIns="25400" tIns="25400" rIns="25400" bIns="25400" rtlCol="0" anchor="t">
            <a:normAutofit/>
          </a:bodyPr>
          <a:lstStyle/>
          <a:p>
            <a:pPr marL="0" indent="0" algn="l">
              <a:lnSpc>
                <a:spcPct val="97500"/>
              </a:lnSpc>
              <a:buNone/>
            </a:pPr>
            <a:r>
              <a:rPr lang="en-US" sz="1800" dirty="0">
                <a:solidFill>
                  <a:srgbClr val="4A5775"/>
                </a:solidFill>
                <a:latin typeface="IBM Plex Sans" pitchFamily="34" charset="0"/>
                <a:ea typeface="IBM Plex Sans" pitchFamily="34" charset="-122"/>
                <a:cs typeface="IBM Plex Sans" pitchFamily="34" charset="-120"/>
              </a:rPr>
              <a:t>Strategic Advisor</a:t>
            </a:r>
            <a:endParaRPr lang="en-US" sz="1800" dirty="0"/>
          </a:p>
        </p:txBody>
      </p:sp>
      <p:sp>
        <p:nvSpPr>
          <p:cNvPr id="27" name="Text 23"/>
          <p:cNvSpPr/>
          <p:nvPr/>
        </p:nvSpPr>
        <p:spPr>
          <a:xfrm>
            <a:off x="9315450" y="7560469"/>
            <a:ext cx="4222433" cy="346621"/>
          </a:xfrm>
          <a:prstGeom prst="rect">
            <a:avLst/>
          </a:prstGeom>
          <a:noFill/>
          <a:ln/>
        </p:spPr>
        <p:txBody>
          <a:bodyPr wrap="square" lIns="25400" tIns="25400" rIns="25400" bIns="25400" rtlCol="0" anchor="t">
            <a:normAutofit/>
          </a:bodyPr>
          <a:lstStyle/>
          <a:p>
            <a:pPr marL="0" indent="0" algn="l">
              <a:lnSpc>
                <a:spcPct val="101250"/>
              </a:lnSpc>
              <a:buNone/>
            </a:pPr>
            <a:r>
              <a:rPr lang="en-US" sz="1800" dirty="0">
                <a:solidFill>
                  <a:srgbClr val="8A95AB"/>
                </a:solidFill>
                <a:latin typeface="IBM Plex Sans" pitchFamily="34" charset="0"/>
                <a:ea typeface="IBM Plex Sans" pitchFamily="34" charset="-122"/>
                <a:cs typeface="IBM Plex Sans" pitchFamily="34" charset="-120"/>
              </a:rPr>
              <a:t>Tampa Bay Wave · Techstars · NASA</a:t>
            </a:r>
            <a:endParaRPr lang="en-US" sz="1800" dirty="0"/>
          </a:p>
        </p:txBody>
      </p:sp>
      <p:sp>
        <p:nvSpPr>
          <p:cNvPr id="28" name="Text 24"/>
          <p:cNvSpPr/>
          <p:nvPr/>
        </p:nvSpPr>
        <p:spPr>
          <a:xfrm>
            <a:off x="13496925" y="6902500"/>
            <a:ext cx="4222433" cy="322808"/>
          </a:xfrm>
          <a:prstGeom prst="rect">
            <a:avLst/>
          </a:prstGeom>
          <a:noFill/>
          <a:ln/>
        </p:spPr>
        <p:txBody>
          <a:bodyPr wrap="square" lIns="25400" tIns="25400" rIns="25400" bIns="25400" rtlCol="0" anchor="t">
            <a:normAutofit lnSpcReduction="10000"/>
          </a:bodyPr>
          <a:lstStyle/>
          <a:p>
            <a:pPr marL="0" indent="0" algn="l">
              <a:lnSpc>
                <a:spcPct val="99667"/>
              </a:lnSpc>
              <a:buNone/>
            </a:pPr>
            <a:r>
              <a:rPr lang="en-US" sz="1950" b="1" dirty="0">
                <a:solidFill>
                  <a:srgbClr val="1D3064"/>
                </a:solidFill>
                <a:latin typeface="Ubuntu" pitchFamily="34" charset="0"/>
                <a:ea typeface="Ubuntu" pitchFamily="34" charset="-122"/>
                <a:cs typeface="Ubuntu" pitchFamily="34" charset="-120"/>
              </a:rPr>
              <a:t>Yagub Rahimov</a:t>
            </a:r>
            <a:endParaRPr lang="en-US" sz="1950" dirty="0"/>
          </a:p>
        </p:txBody>
      </p:sp>
      <p:sp>
        <p:nvSpPr>
          <p:cNvPr id="29" name="Text 25"/>
          <p:cNvSpPr/>
          <p:nvPr/>
        </p:nvSpPr>
        <p:spPr>
          <a:xfrm>
            <a:off x="13496925" y="7225308"/>
            <a:ext cx="4222433" cy="335161"/>
          </a:xfrm>
          <a:prstGeom prst="rect">
            <a:avLst/>
          </a:prstGeom>
          <a:noFill/>
          <a:ln/>
        </p:spPr>
        <p:txBody>
          <a:bodyPr wrap="square" lIns="25400" tIns="25400" rIns="25400" bIns="25400" rtlCol="0" anchor="t">
            <a:normAutofit/>
          </a:bodyPr>
          <a:lstStyle/>
          <a:p>
            <a:pPr marL="0" indent="0" algn="l">
              <a:lnSpc>
                <a:spcPct val="97500"/>
              </a:lnSpc>
              <a:buNone/>
            </a:pPr>
            <a:r>
              <a:rPr lang="en-US" sz="1800" dirty="0">
                <a:solidFill>
                  <a:srgbClr val="4A5775"/>
                </a:solidFill>
                <a:latin typeface="IBM Plex Sans" pitchFamily="34" charset="0"/>
                <a:ea typeface="IBM Plex Sans" pitchFamily="34" charset="-122"/>
                <a:cs typeface="IBM Plex Sans" pitchFamily="34" charset="-120"/>
              </a:rPr>
              <a:t>Advisor &amp; Strategic Partner</a:t>
            </a:r>
            <a:endParaRPr lang="en-US" sz="1800" dirty="0"/>
          </a:p>
        </p:txBody>
      </p:sp>
      <p:sp>
        <p:nvSpPr>
          <p:cNvPr id="30" name="Text 26"/>
          <p:cNvSpPr/>
          <p:nvPr/>
        </p:nvSpPr>
        <p:spPr>
          <a:xfrm>
            <a:off x="13496925" y="7560469"/>
            <a:ext cx="3953732" cy="655141"/>
          </a:xfrm>
          <a:prstGeom prst="rect">
            <a:avLst/>
          </a:prstGeom>
          <a:noFill/>
          <a:ln/>
        </p:spPr>
        <p:txBody>
          <a:bodyPr wrap="square" lIns="25400" tIns="25400" rIns="25400" bIns="25400" rtlCol="0" anchor="t">
            <a:normAutofit/>
          </a:bodyPr>
          <a:lstStyle/>
          <a:p>
            <a:pPr marL="0" indent="0" algn="l">
              <a:lnSpc>
                <a:spcPct val="101250"/>
              </a:lnSpc>
              <a:buNone/>
            </a:pPr>
            <a:r>
              <a:rPr lang="en-US" sz="1800" dirty="0">
                <a:solidFill>
                  <a:srgbClr val="8A95AB"/>
                </a:solidFill>
                <a:latin typeface="IBM Plex Sans" pitchFamily="34" charset="0"/>
                <a:ea typeface="IBM Plex Sans" pitchFamily="34" charset="-122"/>
                <a:cs typeface="IBM Plex Sans" pitchFamily="34" charset="-120"/>
              </a:rPr>
              <a:t>CEO, Polygraf AI · Repeat founder · AI governance, privacy &amp; trust</a:t>
            </a:r>
            <a:endParaRPr lang="en-US" sz="1800" dirty="0"/>
          </a:p>
        </p:txBody>
      </p:sp>
      <p:sp>
        <p:nvSpPr>
          <p:cNvPr id="31" name="Shape 27"/>
          <p:cNvSpPr/>
          <p:nvPr/>
        </p:nvSpPr>
        <p:spPr>
          <a:xfrm>
            <a:off x="952500" y="9077325"/>
            <a:ext cx="16383000" cy="9525"/>
          </a:xfrm>
          <a:prstGeom prst="rect">
            <a:avLst/>
          </a:prstGeom>
          <a:solidFill>
            <a:srgbClr val="DDE3EE"/>
          </a:solidFill>
          <a:ln/>
        </p:spPr>
        <p:txBody>
          <a:bodyPr/>
          <a:lstStyle/>
          <a:p>
            <a:endParaRPr lang="en-US"/>
          </a:p>
        </p:txBody>
      </p:sp>
      <p:sp>
        <p:nvSpPr>
          <p:cNvPr id="32" name="Text 28"/>
          <p:cNvSpPr/>
          <p:nvPr/>
        </p:nvSpPr>
        <p:spPr>
          <a:xfrm>
            <a:off x="952500" y="9334500"/>
            <a:ext cx="16874490" cy="381000"/>
          </a:xfrm>
          <a:prstGeom prst="rect">
            <a:avLst/>
          </a:prstGeom>
          <a:noFill/>
          <a:ln/>
        </p:spPr>
        <p:txBody>
          <a:bodyPr wrap="square" lIns="25400" tIns="25400" rIns="25400" bIns="25400" rtlCol="0" anchor="t">
            <a:normAutofit/>
          </a:bodyPr>
          <a:lstStyle/>
          <a:p>
            <a:pPr marL="0" indent="0" algn="l">
              <a:lnSpc>
                <a:spcPct val="112500"/>
              </a:lnSpc>
              <a:buNone/>
            </a:pPr>
            <a:r>
              <a:rPr lang="en-US" sz="1800" dirty="0">
                <a:solidFill>
                  <a:srgbClr val="6A7894"/>
                </a:solidFill>
                <a:latin typeface="IBM Plex Sans" pitchFamily="34" charset="0"/>
                <a:ea typeface="IBM Plex Sans" pitchFamily="34" charset="-122"/>
                <a:cs typeface="IBM Plex Sans" pitchFamily="34" charset="-120"/>
              </a:rPr>
              <a:t>The Flowchestra operating model was validated and prototyped in real-world MSP/MSSP and regulated environments before the platform was built.</a:t>
            </a:r>
            <a:endParaRPr lang="en-US" sz="1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6FCF44B54171D428A1452CB1BFC4B5B" ma:contentTypeVersion="10" ma:contentTypeDescription="Create a new document." ma:contentTypeScope="" ma:versionID="9448182e0a8768580661cd36fe51d19a">
  <xsd:schema xmlns:xsd="http://www.w3.org/2001/XMLSchema" xmlns:xs="http://www.w3.org/2001/XMLSchema" xmlns:p="http://schemas.microsoft.com/office/2006/metadata/properties" xmlns:ns2="4ca83845-1a3a-4d70-bfc7-8d5e25c23b04" xmlns:ns3="564162a5-445e-4ced-9b37-8f346c6277cd" targetNamespace="http://schemas.microsoft.com/office/2006/metadata/properties" ma:root="true" ma:fieldsID="5d9e96275d077e0fc4dbaa8bec6d02b4" ns2:_="" ns3:_="">
    <xsd:import namespace="4ca83845-1a3a-4d70-bfc7-8d5e25c23b04"/>
    <xsd:import namespace="564162a5-445e-4ced-9b37-8f346c6277cd"/>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ca83845-1a3a-4d70-bfc7-8d5e25c23b0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1611def1-3af0-4ff1-b11b-254cb78351d5"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64162a5-445e-4ced-9b37-8f346c6277cd"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a992c962-da8d-4d97-bc4e-6d1ccb9faaf7}" ma:internalName="TaxCatchAll" ma:showField="CatchAllData" ma:web="564162a5-445e-4ced-9b37-8f346c6277c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4ca83845-1a3a-4d70-bfc7-8d5e25c23b04">
      <Terms xmlns="http://schemas.microsoft.com/office/infopath/2007/PartnerControls"/>
    </lcf76f155ced4ddcb4097134ff3c332f>
    <TaxCatchAll xmlns="564162a5-445e-4ced-9b37-8f346c6277cd"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36330A3-CC5E-49FE-9028-D84E83A4A7F8}"/>
</file>

<file path=customXml/itemProps2.xml><?xml version="1.0" encoding="utf-8"?>
<ds:datastoreItem xmlns:ds="http://schemas.openxmlformats.org/officeDocument/2006/customXml" ds:itemID="{390AF2AA-7EFF-41A0-8E8D-6804147B00CE}">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41673F0B-F0E8-4CFD-B846-8B223BA9336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7</TotalTime>
  <Words>1320</Words>
  <Application>Microsoft Office PowerPoint</Application>
  <PresentationFormat>Custom</PresentationFormat>
  <Paragraphs>191</Paragraphs>
  <Slides>10</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IBM Plex Mono</vt:lpstr>
      <vt:lpstr>IBM Plex Sans</vt:lpstr>
      <vt:lpstr>Ubuntu</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Raum Sandoval - Bakari Intelligence</cp:lastModifiedBy>
  <cp:revision>1</cp:revision>
  <dcterms:created xsi:type="dcterms:W3CDTF">2026-08-16T03:51:06Z</dcterms:created>
  <dcterms:modified xsi:type="dcterms:W3CDTF">2026-08-16T03:59:00Z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0x01010046FCF44B54171D428A1452CB1BFC4B5B</vt:lpwstr>
  </property>
</Properties>
</file>